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34" y="-22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GB"/>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3/22/2023</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GB"/>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GB"/>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3/22/2023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3/22/2023</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GB"/>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3/22/2023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3/22/2023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3/22/2023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GB"/>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GB"/>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3/22/2023</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biblestudytools.com/1-peter/passage/?q=1%20peter+3:1-6"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biblestudytools.com/topical-verses/love-bible-verses/" TargetMode="External"/><Relationship Id="rId2" Type="http://schemas.openxmlformats.org/officeDocument/2006/relationships/hyperlink" Target="https://www.biblestudytools.com/topical-verses/marriage-bible-verses/" TargetMode="External"/><Relationship Id="rId1" Type="http://schemas.openxmlformats.org/officeDocument/2006/relationships/slideLayout" Target="../slideLayouts/slideLayout2.xml"/><Relationship Id="rId5" Type="http://schemas.openxmlformats.org/officeDocument/2006/relationships/hyperlink" Target="https://www.biblestudytools.com/genesis/2-24.html" TargetMode="External"/><Relationship Id="rId4" Type="http://schemas.openxmlformats.org/officeDocument/2006/relationships/hyperlink" Target="https://www.biblestudytools.com/ephesians/5-25.html"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biblestudytools.com/galatians/3-28.html"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8" Type="http://schemas.openxmlformats.org/officeDocument/2006/relationships/hyperlink" Target="https://www.biblestudytools.com/luke/passage/?q=luke+24:1-9" TargetMode="External"/><Relationship Id="rId3" Type="http://schemas.openxmlformats.org/officeDocument/2006/relationships/hyperlink" Target="https://www.biblestudytools.com/luke/passage/?q=luke+1:30-31" TargetMode="External"/><Relationship Id="rId7" Type="http://schemas.openxmlformats.org/officeDocument/2006/relationships/hyperlink" Target="https://www.biblestudytools.com/bible-stories/the-resurrection-of-jesus-bible-story.html" TargetMode="External"/><Relationship Id="rId2" Type="http://schemas.openxmlformats.org/officeDocument/2006/relationships/hyperlink" Target="https://www.biblestudytools.com/acts/9-15.html" TargetMode="External"/><Relationship Id="rId1" Type="http://schemas.openxmlformats.org/officeDocument/2006/relationships/slideLayout" Target="../slideLayouts/slideLayout2.xml"/><Relationship Id="rId6" Type="http://schemas.openxmlformats.org/officeDocument/2006/relationships/hyperlink" Target="https://www.biblestudytools.com/matthew/16-18.html" TargetMode="External"/><Relationship Id="rId5" Type="http://schemas.openxmlformats.org/officeDocument/2006/relationships/hyperlink" Target="https://www.biblestudytools.com/esther/4-14.html" TargetMode="External"/><Relationship Id="rId4" Type="http://schemas.openxmlformats.org/officeDocument/2006/relationships/hyperlink" Target="https://www.biblestudytools.com/genesis/50-20.html"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www.biblestudytools.com/proverbs/4-7.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iblestudytools.com/psalms/passage/?q=psalms+139:13-1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7875E-4992-AF72-5259-1C19C5BE9178}"/>
              </a:ext>
            </a:extLst>
          </p:cNvPr>
          <p:cNvSpPr>
            <a:spLocks noGrp="1"/>
          </p:cNvSpPr>
          <p:nvPr>
            <p:ph type="ctrTitle"/>
          </p:nvPr>
        </p:nvSpPr>
        <p:spPr>
          <a:xfrm>
            <a:off x="1057835" y="1676401"/>
            <a:ext cx="9314330" cy="2537012"/>
          </a:xfrm>
        </p:spPr>
        <p:txBody>
          <a:bodyPr/>
          <a:lstStyle/>
          <a:p>
            <a:r>
              <a:rPr lang="en-GB" b="1" i="0" dirty="0">
                <a:solidFill>
                  <a:schemeClr val="accent4">
                    <a:lumMod val="60000"/>
                    <a:lumOff val="40000"/>
                  </a:schemeClr>
                </a:solidFill>
                <a:effectLst/>
                <a:latin typeface="ui-sans-serif"/>
              </a:rPr>
              <a:t>Understanding and Respecting the God-Given Differences between Men and Women</a:t>
            </a:r>
            <a:endParaRPr lang="en-GB" dirty="0"/>
          </a:p>
        </p:txBody>
      </p:sp>
      <p:sp>
        <p:nvSpPr>
          <p:cNvPr id="3" name="Subtitle 2">
            <a:extLst>
              <a:ext uri="{FF2B5EF4-FFF2-40B4-BE49-F238E27FC236}">
                <a16:creationId xmlns:a16="http://schemas.microsoft.com/office/drawing/2014/main" id="{35D98099-8B91-26DC-0FBA-02475484E30B}"/>
              </a:ext>
            </a:extLst>
          </p:cNvPr>
          <p:cNvSpPr>
            <a:spLocks noGrp="1"/>
          </p:cNvSpPr>
          <p:nvPr>
            <p:ph type="subTitle" idx="1"/>
          </p:nvPr>
        </p:nvSpPr>
        <p:spPr>
          <a:xfrm>
            <a:off x="1057835" y="4777380"/>
            <a:ext cx="9314330" cy="861420"/>
          </a:xfrm>
        </p:spPr>
        <p:txBody>
          <a:bodyPr>
            <a:normAutofit lnSpcReduction="10000"/>
          </a:bodyPr>
          <a:lstStyle/>
          <a:p>
            <a:r>
              <a:rPr lang="en-GB" b="0" i="0" dirty="0">
                <a:solidFill>
                  <a:srgbClr val="FFFF00"/>
                </a:solidFill>
                <a:effectLst/>
                <a:latin typeface="Google Sans"/>
              </a:rPr>
              <a:t>Likewise, husbands, live with your wives in an understanding way, showing honour to the woman as the weaker vessel, since they are heirs with you of the grace of life, so that your prayers may not be hindered.” – 1 Peter 3:7</a:t>
            </a:r>
            <a:endParaRPr lang="en-GB" dirty="0">
              <a:solidFill>
                <a:srgbClr val="FFFF00"/>
              </a:solidFill>
            </a:endParaRPr>
          </a:p>
        </p:txBody>
      </p:sp>
    </p:spTree>
    <p:extLst>
      <p:ext uri="{BB962C8B-B14F-4D97-AF65-F5344CB8AC3E}">
        <p14:creationId xmlns:p14="http://schemas.microsoft.com/office/powerpoint/2010/main" val="3164170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3309A-62C0-F0D7-0B38-8DEBBE5726A2}"/>
              </a:ext>
            </a:extLst>
          </p:cNvPr>
          <p:cNvSpPr>
            <a:spLocks noGrp="1"/>
          </p:cNvSpPr>
          <p:nvPr>
            <p:ph type="title"/>
          </p:nvPr>
        </p:nvSpPr>
        <p:spPr>
          <a:xfrm>
            <a:off x="555812" y="838200"/>
            <a:ext cx="10730753" cy="1035424"/>
          </a:xfrm>
        </p:spPr>
        <p:txBody>
          <a:bodyPr/>
          <a:lstStyle/>
          <a:p>
            <a:r>
              <a:rPr lang="en-GB" sz="2400" b="1" dirty="0">
                <a:solidFill>
                  <a:schemeClr val="accent4">
                    <a:lumMod val="60000"/>
                    <a:lumOff val="40000"/>
                  </a:schemeClr>
                </a:solidFill>
              </a:rPr>
              <a:t>A Man’s Communication is Generally Confined to his words; a Woman Communicates through both Verbal and Non-Verbal Means</a:t>
            </a:r>
          </a:p>
        </p:txBody>
      </p:sp>
      <p:sp>
        <p:nvSpPr>
          <p:cNvPr id="3" name="Content Placeholder 2">
            <a:extLst>
              <a:ext uri="{FF2B5EF4-FFF2-40B4-BE49-F238E27FC236}">
                <a16:creationId xmlns:a16="http://schemas.microsoft.com/office/drawing/2014/main" id="{5D1FA1C6-A51C-BE99-DB9D-39DA71C9FC8D}"/>
              </a:ext>
            </a:extLst>
          </p:cNvPr>
          <p:cNvSpPr>
            <a:spLocks noGrp="1"/>
          </p:cNvSpPr>
          <p:nvPr>
            <p:ph idx="1"/>
          </p:nvPr>
        </p:nvSpPr>
        <p:spPr>
          <a:xfrm>
            <a:off x="493059" y="2603500"/>
            <a:ext cx="11241741" cy="3416300"/>
          </a:xfrm>
        </p:spPr>
        <p:txBody>
          <a:bodyPr>
            <a:normAutofit/>
          </a:bodyPr>
          <a:lstStyle/>
          <a:p>
            <a:r>
              <a:rPr lang="en-GB" sz="2400" b="0" i="0" dirty="0">
                <a:solidFill>
                  <a:srgbClr val="000000"/>
                </a:solidFill>
                <a:effectLst/>
                <a:latin typeface="ui-sans-serif"/>
              </a:rPr>
              <a:t>One wrong eye blink, sudden movement, or incorrect voice inflection could result in a perceived insult, thereby unleashing an intergalactic war.</a:t>
            </a:r>
          </a:p>
          <a:p>
            <a:r>
              <a:rPr lang="en-GB" sz="2400" dirty="0">
                <a:solidFill>
                  <a:srgbClr val="FF0000"/>
                </a:solidFill>
                <a:latin typeface="ui-sans-serif"/>
              </a:rPr>
              <a:t>Conversation between a</a:t>
            </a:r>
            <a:r>
              <a:rPr lang="en-GB" sz="2400" b="0" i="0" dirty="0">
                <a:solidFill>
                  <a:srgbClr val="FF0000"/>
                </a:solidFill>
                <a:effectLst/>
                <a:latin typeface="ui-sans-serif"/>
              </a:rPr>
              <a:t> man and a woman. </a:t>
            </a:r>
            <a:r>
              <a:rPr lang="en-GB" sz="2400" i="1" dirty="0">
                <a:solidFill>
                  <a:srgbClr val="FF0000"/>
                </a:solidFill>
                <a:latin typeface="ui-sans-serif"/>
              </a:rPr>
              <a:t>D</a:t>
            </a:r>
            <a:r>
              <a:rPr lang="en-GB" sz="2400" b="0" i="1" dirty="0">
                <a:solidFill>
                  <a:srgbClr val="FF0000"/>
                </a:solidFill>
                <a:effectLst/>
                <a:latin typeface="ui-sans-serif"/>
              </a:rPr>
              <a:t>o these jeans make me look fat?</a:t>
            </a:r>
          </a:p>
          <a:p>
            <a:r>
              <a:rPr lang="en-GB" sz="2400" dirty="0">
                <a:solidFill>
                  <a:srgbClr val="FF0000"/>
                </a:solidFill>
                <a:latin typeface="ui-sans-serif"/>
              </a:rPr>
              <a:t>Conversation between a</a:t>
            </a:r>
            <a:r>
              <a:rPr lang="en-GB" sz="2400" b="0" i="0" dirty="0">
                <a:solidFill>
                  <a:srgbClr val="FF0000"/>
                </a:solidFill>
                <a:effectLst/>
                <a:latin typeface="ui-sans-serif"/>
              </a:rPr>
              <a:t> man and a woman. </a:t>
            </a:r>
            <a:r>
              <a:rPr lang="en-GB" sz="2400" b="0" i="1" dirty="0">
                <a:solidFill>
                  <a:srgbClr val="FF0000"/>
                </a:solidFill>
                <a:effectLst/>
                <a:latin typeface="ui-sans-serif"/>
              </a:rPr>
              <a:t>How do I look?</a:t>
            </a:r>
          </a:p>
          <a:p>
            <a:r>
              <a:rPr lang="en-GB" sz="2400" dirty="0">
                <a:solidFill>
                  <a:srgbClr val="FF0000"/>
                </a:solidFill>
                <a:latin typeface="ui-sans-serif"/>
              </a:rPr>
              <a:t>Conversation between a</a:t>
            </a:r>
            <a:r>
              <a:rPr lang="en-GB" sz="2400" b="0" i="0" dirty="0">
                <a:solidFill>
                  <a:srgbClr val="FF0000"/>
                </a:solidFill>
                <a:effectLst/>
                <a:latin typeface="ui-sans-serif"/>
              </a:rPr>
              <a:t> man and a woman. </a:t>
            </a:r>
            <a:r>
              <a:rPr lang="en-GB" sz="2400" b="0" i="1" dirty="0">
                <a:solidFill>
                  <a:srgbClr val="FF0000"/>
                </a:solidFill>
                <a:effectLst/>
                <a:latin typeface="ui-sans-serif"/>
              </a:rPr>
              <a:t>Am I fat?</a:t>
            </a:r>
            <a:endParaRPr lang="en-GB" sz="2400" i="1" dirty="0">
              <a:solidFill>
                <a:srgbClr val="FF0000"/>
              </a:solidFill>
              <a:latin typeface="ui-sans-serif"/>
            </a:endParaRPr>
          </a:p>
          <a:p>
            <a:r>
              <a:rPr lang="en-GB" sz="2400" b="0" i="0" dirty="0">
                <a:solidFill>
                  <a:srgbClr val="000000"/>
                </a:solidFill>
                <a:effectLst/>
                <a:latin typeface="ui-sans-serif"/>
              </a:rPr>
              <a:t>And men, it’s time to move beyond grunts and one-word answers and do this – watch your body language!</a:t>
            </a:r>
            <a:endParaRPr lang="en-GB" sz="2400" dirty="0">
              <a:solidFill>
                <a:srgbClr val="FF0000"/>
              </a:solidFill>
            </a:endParaRPr>
          </a:p>
        </p:txBody>
      </p:sp>
    </p:spTree>
    <p:extLst>
      <p:ext uri="{BB962C8B-B14F-4D97-AF65-F5344CB8AC3E}">
        <p14:creationId xmlns:p14="http://schemas.microsoft.com/office/powerpoint/2010/main" val="773951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C911A-C30A-EE5B-0F67-B6595D78EE2D}"/>
              </a:ext>
            </a:extLst>
          </p:cNvPr>
          <p:cNvSpPr>
            <a:spLocks noGrp="1"/>
          </p:cNvSpPr>
          <p:nvPr>
            <p:ph type="title"/>
          </p:nvPr>
        </p:nvSpPr>
        <p:spPr>
          <a:xfrm>
            <a:off x="1154954" y="973668"/>
            <a:ext cx="9360646" cy="706964"/>
          </a:xfrm>
        </p:spPr>
        <p:txBody>
          <a:bodyPr/>
          <a:lstStyle/>
          <a:p>
            <a:r>
              <a:rPr lang="en-GB" b="1" dirty="0">
                <a:solidFill>
                  <a:schemeClr val="accent4">
                    <a:lumMod val="60000"/>
                    <a:lumOff val="40000"/>
                  </a:schemeClr>
                </a:solidFill>
              </a:rPr>
              <a:t>Men and Women Want Different Things</a:t>
            </a:r>
          </a:p>
        </p:txBody>
      </p:sp>
      <p:sp>
        <p:nvSpPr>
          <p:cNvPr id="3" name="Content Placeholder 2">
            <a:extLst>
              <a:ext uri="{FF2B5EF4-FFF2-40B4-BE49-F238E27FC236}">
                <a16:creationId xmlns:a16="http://schemas.microsoft.com/office/drawing/2014/main" id="{7587C9BC-9033-41AD-0CE4-C36E99790634}"/>
              </a:ext>
            </a:extLst>
          </p:cNvPr>
          <p:cNvSpPr>
            <a:spLocks noGrp="1"/>
          </p:cNvSpPr>
          <p:nvPr>
            <p:ph idx="1"/>
          </p:nvPr>
        </p:nvSpPr>
        <p:spPr>
          <a:xfrm>
            <a:off x="555812" y="2603500"/>
            <a:ext cx="11125200" cy="3429747"/>
          </a:xfrm>
        </p:spPr>
        <p:txBody>
          <a:bodyPr>
            <a:normAutofit/>
          </a:bodyPr>
          <a:lstStyle/>
          <a:p>
            <a:r>
              <a:rPr lang="en-GB" sz="2000" b="0" i="0" dirty="0">
                <a:solidFill>
                  <a:srgbClr val="000000"/>
                </a:solidFill>
                <a:effectLst/>
                <a:latin typeface="ui-sans-serif"/>
              </a:rPr>
              <a:t>Many research scientists have set out to discover what it is that men and women </a:t>
            </a:r>
            <a:r>
              <a:rPr lang="en-GB" sz="2000" b="0" i="1" dirty="0">
                <a:solidFill>
                  <a:srgbClr val="000000"/>
                </a:solidFill>
                <a:effectLst/>
                <a:latin typeface="ui-sans-serif"/>
              </a:rPr>
              <a:t>really</a:t>
            </a:r>
            <a:r>
              <a:rPr lang="en-GB" sz="2000" b="0" i="0" dirty="0">
                <a:solidFill>
                  <a:srgbClr val="000000"/>
                </a:solidFill>
                <a:effectLst/>
                <a:latin typeface="ui-sans-serif"/>
              </a:rPr>
              <a:t> want, but God has revealed it to us in His word:</a:t>
            </a:r>
          </a:p>
          <a:p>
            <a:r>
              <a:rPr lang="en-GB" sz="2000" b="0" i="0" dirty="0">
                <a:solidFill>
                  <a:srgbClr val="000000"/>
                </a:solidFill>
                <a:effectLst/>
                <a:latin typeface="ui-sans-serif"/>
              </a:rPr>
              <a:t>“Wives, likewise, be submissive to your own husbands, that even if some do not obey the word, they, without a word, may be won by the conduct of their wives, when they observe your chaste conduct accompanied by fear. Do not let your adornment be merely outward — arranging the hair, wearing gold, or putting on fine apparel — rather let it be the hidden person of the heart, with the incorruptible beauty of a gentle and quiet spirit, which is very precious in the sight of God. For in this manner, in former times, the holy women who trusted in God also adorned themselves, being submissive to their own husbands, as Sarah obeyed Abraham, calling him lord, whose daughters you are if you do good and are not afraid with any terror (</a:t>
            </a:r>
            <a:r>
              <a:rPr lang="en-GB" sz="2000" b="1" i="0" dirty="0">
                <a:effectLst/>
                <a:latin typeface="ui-sans-serif"/>
                <a:hlinkClick r:id="rId2"/>
              </a:rPr>
              <a:t>1 Peter 3:1-6</a:t>
            </a:r>
            <a:r>
              <a:rPr lang="en-GB" sz="2000" b="0" i="0" dirty="0">
                <a:solidFill>
                  <a:srgbClr val="000000"/>
                </a:solidFill>
                <a:effectLst/>
                <a:latin typeface="ui-sans-serif"/>
              </a:rPr>
              <a:t>).</a:t>
            </a:r>
            <a:endParaRPr lang="en-GB" sz="2000" dirty="0"/>
          </a:p>
        </p:txBody>
      </p:sp>
    </p:spTree>
    <p:extLst>
      <p:ext uri="{BB962C8B-B14F-4D97-AF65-F5344CB8AC3E}">
        <p14:creationId xmlns:p14="http://schemas.microsoft.com/office/powerpoint/2010/main" val="2595168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27542-74CD-FF90-B22C-610A5B386B99}"/>
              </a:ext>
            </a:extLst>
          </p:cNvPr>
          <p:cNvSpPr>
            <a:spLocks noGrp="1"/>
          </p:cNvSpPr>
          <p:nvPr>
            <p:ph type="title"/>
          </p:nvPr>
        </p:nvSpPr>
        <p:spPr/>
        <p:txBody>
          <a:bodyPr/>
          <a:lstStyle/>
          <a:p>
            <a:r>
              <a:rPr lang="en-GB" b="1" dirty="0">
                <a:solidFill>
                  <a:schemeClr val="accent4">
                    <a:lumMod val="60000"/>
                    <a:lumOff val="40000"/>
                  </a:schemeClr>
                </a:solidFill>
              </a:rPr>
              <a:t>Men want to be respected. </a:t>
            </a:r>
          </a:p>
        </p:txBody>
      </p:sp>
      <p:sp>
        <p:nvSpPr>
          <p:cNvPr id="3" name="Content Placeholder 2">
            <a:extLst>
              <a:ext uri="{FF2B5EF4-FFF2-40B4-BE49-F238E27FC236}">
                <a16:creationId xmlns:a16="http://schemas.microsoft.com/office/drawing/2014/main" id="{C3FE4B5C-58A7-1B8A-EC4B-C0E053E33E99}"/>
              </a:ext>
            </a:extLst>
          </p:cNvPr>
          <p:cNvSpPr>
            <a:spLocks noGrp="1"/>
          </p:cNvSpPr>
          <p:nvPr>
            <p:ph idx="1"/>
          </p:nvPr>
        </p:nvSpPr>
        <p:spPr>
          <a:xfrm>
            <a:off x="528918" y="2603499"/>
            <a:ext cx="11223811" cy="3815229"/>
          </a:xfrm>
        </p:spPr>
        <p:txBody>
          <a:bodyPr/>
          <a:lstStyle/>
          <a:p>
            <a:pPr algn="l"/>
            <a:r>
              <a:rPr lang="en-GB" sz="2400" dirty="0">
                <a:solidFill>
                  <a:srgbClr val="000000"/>
                </a:solidFill>
                <a:latin typeface="ui-sans-serif"/>
              </a:rPr>
              <a:t>A</a:t>
            </a:r>
            <a:r>
              <a:rPr lang="en-GB" sz="2400" b="0" i="0" dirty="0">
                <a:solidFill>
                  <a:srgbClr val="000000"/>
                </a:solidFill>
                <a:effectLst/>
                <a:latin typeface="ui-sans-serif"/>
              </a:rPr>
              <a:t> man wants to be held in esteem and be shown consideration and appreciation – even when he doesn’t deserve it. Every man has a deeply ingrained desire to be seen as a hero, especially in the eyes of his bride.</a:t>
            </a:r>
          </a:p>
          <a:p>
            <a:pPr algn="l"/>
            <a:r>
              <a:rPr lang="en-GB" sz="2400" b="0" i="0" dirty="0">
                <a:solidFill>
                  <a:srgbClr val="000000"/>
                </a:solidFill>
                <a:effectLst/>
                <a:latin typeface="ui-sans-serif"/>
              </a:rPr>
              <a:t>Ladies, believe it or not, a man’s ego is very fragile. We need someone to believe in us at all times, especially when the odds are stacked against us.</a:t>
            </a:r>
          </a:p>
          <a:p>
            <a:pPr algn="l"/>
            <a:r>
              <a:rPr lang="en-GB" sz="2400" b="0" i="0" dirty="0">
                <a:solidFill>
                  <a:srgbClr val="000000"/>
                </a:solidFill>
                <a:effectLst/>
                <a:latin typeface="ui-sans-serif"/>
              </a:rPr>
              <a:t>I know </a:t>
            </a:r>
            <a:r>
              <a:rPr lang="en-GB" sz="2400" dirty="0">
                <a:solidFill>
                  <a:srgbClr val="000000"/>
                </a:solidFill>
                <a:latin typeface="ui-sans-serif"/>
              </a:rPr>
              <a:t>he might not deserve it for some reasons best known to</a:t>
            </a:r>
            <a:r>
              <a:rPr lang="en-GB" sz="2400" b="0" i="0" dirty="0">
                <a:solidFill>
                  <a:srgbClr val="000000"/>
                </a:solidFill>
                <a:effectLst/>
                <a:latin typeface="ui-sans-serif"/>
              </a:rPr>
              <a:t> you, but ladies, still show him respect even when he doesn’t deserve it. </a:t>
            </a:r>
            <a:r>
              <a:rPr lang="en-GB" sz="2400" dirty="0">
                <a:solidFill>
                  <a:srgbClr val="000000"/>
                </a:solidFill>
                <a:latin typeface="ui-sans-serif"/>
              </a:rPr>
              <a:t>W</a:t>
            </a:r>
            <a:r>
              <a:rPr lang="en-GB" sz="2400" b="0" i="0" dirty="0">
                <a:solidFill>
                  <a:srgbClr val="000000"/>
                </a:solidFill>
                <a:effectLst/>
                <a:latin typeface="ui-sans-serif"/>
              </a:rPr>
              <a:t>hen a man is respected and made to feel like he is the head of the relationship, he will automatically allow his wife to become the “neck.”</a:t>
            </a:r>
          </a:p>
          <a:p>
            <a:pPr algn="l"/>
            <a:endParaRPr lang="en-GB" sz="2000" b="0" i="0" dirty="0">
              <a:solidFill>
                <a:srgbClr val="000000"/>
              </a:solidFill>
              <a:effectLst/>
              <a:latin typeface="ui-sans-serif"/>
            </a:endParaRPr>
          </a:p>
          <a:p>
            <a:endParaRPr lang="en-GB" dirty="0"/>
          </a:p>
        </p:txBody>
      </p:sp>
    </p:spTree>
    <p:extLst>
      <p:ext uri="{BB962C8B-B14F-4D97-AF65-F5344CB8AC3E}">
        <p14:creationId xmlns:p14="http://schemas.microsoft.com/office/powerpoint/2010/main" val="7175601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12335-460E-6183-FF6B-6E555194A4D3}"/>
              </a:ext>
            </a:extLst>
          </p:cNvPr>
          <p:cNvSpPr>
            <a:spLocks noGrp="1"/>
          </p:cNvSpPr>
          <p:nvPr>
            <p:ph type="title"/>
          </p:nvPr>
        </p:nvSpPr>
        <p:spPr/>
        <p:txBody>
          <a:bodyPr/>
          <a:lstStyle/>
          <a:p>
            <a:r>
              <a:rPr lang="en-GB" b="1" dirty="0">
                <a:solidFill>
                  <a:schemeClr val="accent4">
                    <a:lumMod val="60000"/>
                    <a:lumOff val="40000"/>
                  </a:schemeClr>
                </a:solidFill>
              </a:rPr>
              <a:t>Women want to be chosen.</a:t>
            </a:r>
          </a:p>
        </p:txBody>
      </p:sp>
      <p:sp>
        <p:nvSpPr>
          <p:cNvPr id="3" name="Content Placeholder 2">
            <a:extLst>
              <a:ext uri="{FF2B5EF4-FFF2-40B4-BE49-F238E27FC236}">
                <a16:creationId xmlns:a16="http://schemas.microsoft.com/office/drawing/2014/main" id="{22BEA716-6066-D67A-C025-3C12B23EDCBC}"/>
              </a:ext>
            </a:extLst>
          </p:cNvPr>
          <p:cNvSpPr>
            <a:spLocks noGrp="1"/>
          </p:cNvSpPr>
          <p:nvPr>
            <p:ph idx="1"/>
          </p:nvPr>
        </p:nvSpPr>
        <p:spPr>
          <a:xfrm>
            <a:off x="448235" y="2603499"/>
            <a:ext cx="11170023" cy="4012453"/>
          </a:xfrm>
        </p:spPr>
        <p:txBody>
          <a:bodyPr/>
          <a:lstStyle/>
          <a:p>
            <a:pPr algn="l"/>
            <a:r>
              <a:rPr lang="en-GB" b="0" i="0" dirty="0">
                <a:solidFill>
                  <a:srgbClr val="000000"/>
                </a:solidFill>
                <a:effectLst/>
                <a:latin typeface="ui-sans-serif"/>
              </a:rPr>
              <a:t>She is saying, I want to be the most important thing in your life. I want you to pick me.</a:t>
            </a:r>
          </a:p>
          <a:p>
            <a:pPr algn="l"/>
            <a:r>
              <a:rPr lang="en-GB" b="0" i="0" dirty="0">
                <a:solidFill>
                  <a:srgbClr val="000000"/>
                </a:solidFill>
                <a:effectLst/>
                <a:latin typeface="ui-sans-serif"/>
              </a:rPr>
              <a:t>When a man proposes </a:t>
            </a:r>
            <a:r>
              <a:rPr lang="en-GB" b="1" i="0" dirty="0">
                <a:solidFill>
                  <a:srgbClr val="000000"/>
                </a:solidFill>
                <a:effectLst/>
                <a:latin typeface="ui-sans-serif"/>
                <a:hlinkClick r:id="rId2"/>
              </a:rPr>
              <a:t>marriage</a:t>
            </a:r>
            <a:r>
              <a:rPr lang="en-GB" b="0" i="0" dirty="0">
                <a:solidFill>
                  <a:srgbClr val="000000"/>
                </a:solidFill>
                <a:effectLst/>
                <a:latin typeface="ui-sans-serif"/>
              </a:rPr>
              <a:t> to a woman, he is saying to her, of all the women in the world, I choose you.</a:t>
            </a:r>
          </a:p>
          <a:p>
            <a:pPr algn="l"/>
            <a:r>
              <a:rPr lang="en-GB" b="0" i="0" dirty="0">
                <a:solidFill>
                  <a:srgbClr val="000000"/>
                </a:solidFill>
                <a:effectLst/>
                <a:latin typeface="ui-sans-serif"/>
              </a:rPr>
              <a:t>That’s more than loving her, that choosing her as the most important person in his life, even more important than the first and most foundational relationship he ever had.</a:t>
            </a:r>
          </a:p>
          <a:p>
            <a:pPr algn="l"/>
            <a:r>
              <a:rPr lang="en-GB" b="0" i="0" dirty="0">
                <a:solidFill>
                  <a:srgbClr val="000000"/>
                </a:solidFill>
                <a:effectLst/>
                <a:latin typeface="ui-sans-serif"/>
              </a:rPr>
              <a:t>But once is not enough. A man must regularly demonstrate to his wife that she is his top choice: not the TV, not golf buddies, not work, not sports, not the garage, or the car, or the motorcycle – but </a:t>
            </a:r>
            <a:r>
              <a:rPr lang="en-GB" b="0" i="1" dirty="0">
                <a:solidFill>
                  <a:srgbClr val="000000"/>
                </a:solidFill>
                <a:effectLst/>
                <a:latin typeface="ui-sans-serif"/>
              </a:rPr>
              <a:t>her</a:t>
            </a:r>
            <a:r>
              <a:rPr lang="en-GB" b="0" i="0" dirty="0">
                <a:solidFill>
                  <a:srgbClr val="000000"/>
                </a:solidFill>
                <a:effectLst/>
                <a:latin typeface="ui-sans-serif"/>
              </a:rPr>
              <a:t>.</a:t>
            </a:r>
          </a:p>
          <a:p>
            <a:pPr algn="l"/>
            <a:r>
              <a:rPr lang="en-GB" b="0" i="0" dirty="0">
                <a:solidFill>
                  <a:srgbClr val="000000"/>
                </a:solidFill>
                <a:effectLst/>
                <a:latin typeface="ui-sans-serif"/>
              </a:rPr>
              <a:t>And here is a little secret, guys. When she knows she is your first choice, she will have no problem with you doing your “guy thing.” She will even encourage it, because her heart is safe.</a:t>
            </a:r>
          </a:p>
          <a:p>
            <a:pPr algn="l"/>
            <a:r>
              <a:rPr lang="en-GB" b="0" i="0" dirty="0">
                <a:solidFill>
                  <a:srgbClr val="00B050"/>
                </a:solidFill>
                <a:effectLst/>
                <a:latin typeface="ui-sans-serif"/>
              </a:rPr>
              <a:t>“Husbands, </a:t>
            </a:r>
            <a:r>
              <a:rPr lang="en-GB" b="1" i="0" dirty="0">
                <a:solidFill>
                  <a:srgbClr val="00B050"/>
                </a:solidFill>
                <a:effectLst/>
                <a:latin typeface="ui-sans-serif"/>
                <a:hlinkClick r:id="rId3">
                  <a:extLst>
                    <a:ext uri="{A12FA001-AC4F-418D-AE19-62706E023703}">
                      <ahyp:hlinkClr xmlns:ahyp="http://schemas.microsoft.com/office/drawing/2018/hyperlinkcolor" val="tx"/>
                    </a:ext>
                  </a:extLst>
                </a:hlinkClick>
              </a:rPr>
              <a:t>love</a:t>
            </a:r>
            <a:r>
              <a:rPr lang="en-GB" b="0" i="0" dirty="0">
                <a:solidFill>
                  <a:srgbClr val="00B050"/>
                </a:solidFill>
                <a:effectLst/>
                <a:latin typeface="ui-sans-serif"/>
              </a:rPr>
              <a:t> your wives, even as Christ also loved the church, and gave himself for it” (</a:t>
            </a:r>
            <a:r>
              <a:rPr lang="en-GB" b="1" i="0" dirty="0">
                <a:solidFill>
                  <a:srgbClr val="00B050"/>
                </a:solidFill>
                <a:effectLst/>
                <a:latin typeface="ui-sans-serif"/>
                <a:hlinkClick r:id="rId4">
                  <a:extLst>
                    <a:ext uri="{A12FA001-AC4F-418D-AE19-62706E023703}">
                      <ahyp:hlinkClr xmlns:ahyp="http://schemas.microsoft.com/office/drawing/2018/hyperlinkcolor" val="tx"/>
                    </a:ext>
                  </a:extLst>
                </a:hlinkClick>
              </a:rPr>
              <a:t>Ephesians 5:25</a:t>
            </a:r>
            <a:r>
              <a:rPr lang="en-GB" b="0" i="0" dirty="0">
                <a:solidFill>
                  <a:srgbClr val="00B050"/>
                </a:solidFill>
                <a:effectLst/>
                <a:latin typeface="ui-sans-serif"/>
              </a:rPr>
              <a:t>).</a:t>
            </a:r>
            <a:endParaRPr lang="en-GB" dirty="0">
              <a:solidFill>
                <a:srgbClr val="00B050"/>
              </a:solidFill>
              <a:latin typeface="ui-sans-serif"/>
            </a:endParaRPr>
          </a:p>
          <a:p>
            <a:pPr algn="l"/>
            <a:r>
              <a:rPr lang="en-GB" b="0" i="0" dirty="0">
                <a:solidFill>
                  <a:srgbClr val="00B050"/>
                </a:solidFill>
                <a:effectLst/>
                <a:latin typeface="ui-sans-serif"/>
              </a:rPr>
              <a:t>“For this reason a man will leave his father and mother and be united to his wife, and they will become one flesh” (</a:t>
            </a:r>
            <a:r>
              <a:rPr lang="en-GB" b="1" i="0" dirty="0">
                <a:solidFill>
                  <a:srgbClr val="00B050"/>
                </a:solidFill>
                <a:effectLst/>
                <a:latin typeface="ui-sans-serif"/>
                <a:hlinkClick r:id="rId5">
                  <a:extLst>
                    <a:ext uri="{A12FA001-AC4F-418D-AE19-62706E023703}">
                      <ahyp:hlinkClr xmlns:ahyp="http://schemas.microsoft.com/office/drawing/2018/hyperlinkcolor" val="tx"/>
                    </a:ext>
                  </a:extLst>
                </a:hlinkClick>
              </a:rPr>
              <a:t>Genesis 2:24</a:t>
            </a:r>
            <a:r>
              <a:rPr lang="en-GB" b="0" i="0" dirty="0">
                <a:solidFill>
                  <a:srgbClr val="00B050"/>
                </a:solidFill>
                <a:effectLst/>
                <a:latin typeface="ui-sans-serif"/>
              </a:rPr>
              <a:t>).</a:t>
            </a:r>
          </a:p>
          <a:p>
            <a:endParaRPr lang="en-GB" dirty="0"/>
          </a:p>
        </p:txBody>
      </p:sp>
    </p:spTree>
    <p:extLst>
      <p:ext uri="{BB962C8B-B14F-4D97-AF65-F5344CB8AC3E}">
        <p14:creationId xmlns:p14="http://schemas.microsoft.com/office/powerpoint/2010/main" val="2956673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A5B48-4D91-67DE-5E37-FCF0AA596132}"/>
              </a:ext>
            </a:extLst>
          </p:cNvPr>
          <p:cNvSpPr>
            <a:spLocks noGrp="1"/>
          </p:cNvSpPr>
          <p:nvPr>
            <p:ph type="title"/>
          </p:nvPr>
        </p:nvSpPr>
        <p:spPr/>
        <p:txBody>
          <a:bodyPr/>
          <a:lstStyle/>
          <a:p>
            <a:r>
              <a:rPr lang="en-GB" b="1" dirty="0">
                <a:solidFill>
                  <a:schemeClr val="accent4">
                    <a:lumMod val="60000"/>
                    <a:lumOff val="40000"/>
                  </a:schemeClr>
                </a:solidFill>
              </a:rPr>
              <a:t>Conclusion</a:t>
            </a:r>
          </a:p>
        </p:txBody>
      </p:sp>
      <p:sp>
        <p:nvSpPr>
          <p:cNvPr id="3" name="Content Placeholder 2">
            <a:extLst>
              <a:ext uri="{FF2B5EF4-FFF2-40B4-BE49-F238E27FC236}">
                <a16:creationId xmlns:a16="http://schemas.microsoft.com/office/drawing/2014/main" id="{567C6A0E-192D-9535-328B-CCABD8C76C0C}"/>
              </a:ext>
            </a:extLst>
          </p:cNvPr>
          <p:cNvSpPr>
            <a:spLocks noGrp="1"/>
          </p:cNvSpPr>
          <p:nvPr>
            <p:ph idx="1"/>
          </p:nvPr>
        </p:nvSpPr>
        <p:spPr/>
        <p:txBody>
          <a:bodyPr>
            <a:normAutofit lnSpcReduction="10000"/>
          </a:bodyPr>
          <a:lstStyle/>
          <a:p>
            <a:pPr algn="l"/>
            <a:r>
              <a:rPr lang="en-GB" sz="2400" b="0" i="0" dirty="0">
                <a:solidFill>
                  <a:srgbClr val="000000"/>
                </a:solidFill>
                <a:effectLst/>
                <a:latin typeface="ui-sans-serif"/>
              </a:rPr>
              <a:t>When we judge someone, we draw erroneous conclusions about the motive of their heart behind their actions, which can be particularly damaging in our relationships. What would happen to our marriages, friendships and family life if we made an effort to understand each other’s differences, instead of assuming the worst, and becoming angry and offended?</a:t>
            </a:r>
          </a:p>
          <a:p>
            <a:pPr algn="l"/>
            <a:r>
              <a:rPr lang="en-GB" sz="2400" b="0" i="0" dirty="0">
                <a:solidFill>
                  <a:srgbClr val="000000"/>
                </a:solidFill>
                <a:effectLst/>
                <a:latin typeface="ui-sans-serif"/>
              </a:rPr>
              <a:t>I’ll tell you what would happen. We’d be more compassionate to one another, communicate more, be less frustrated and bitter, be more forgiving, and experience a much happier life.</a:t>
            </a:r>
          </a:p>
          <a:p>
            <a:pPr marL="0" indent="0">
              <a:buNone/>
            </a:pPr>
            <a:endParaRPr lang="en-GB" dirty="0"/>
          </a:p>
        </p:txBody>
      </p:sp>
    </p:spTree>
    <p:extLst>
      <p:ext uri="{BB962C8B-B14F-4D97-AF65-F5344CB8AC3E}">
        <p14:creationId xmlns:p14="http://schemas.microsoft.com/office/powerpoint/2010/main" val="3267437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D55A4-4D07-171B-33CF-14BC5376BAC3}"/>
              </a:ext>
            </a:extLst>
          </p:cNvPr>
          <p:cNvSpPr>
            <a:spLocks noGrp="1"/>
          </p:cNvSpPr>
          <p:nvPr>
            <p:ph type="title"/>
          </p:nvPr>
        </p:nvSpPr>
        <p:spPr/>
        <p:txBody>
          <a:bodyPr/>
          <a:lstStyle/>
          <a:p>
            <a:r>
              <a:rPr lang="en-GB" b="1" dirty="0">
                <a:solidFill>
                  <a:schemeClr val="accent4">
                    <a:lumMod val="60000"/>
                    <a:lumOff val="40000"/>
                  </a:schemeClr>
                </a:solidFill>
              </a:rPr>
              <a:t>Introduction</a:t>
            </a:r>
          </a:p>
        </p:txBody>
      </p:sp>
      <p:sp>
        <p:nvSpPr>
          <p:cNvPr id="3" name="Text Placeholder 2">
            <a:extLst>
              <a:ext uri="{FF2B5EF4-FFF2-40B4-BE49-F238E27FC236}">
                <a16:creationId xmlns:a16="http://schemas.microsoft.com/office/drawing/2014/main" id="{5F2FCCD3-30BC-75A5-FAD3-FE42CFFA828C}"/>
              </a:ext>
            </a:extLst>
          </p:cNvPr>
          <p:cNvSpPr>
            <a:spLocks noGrp="1"/>
          </p:cNvSpPr>
          <p:nvPr>
            <p:ph type="body" sz="half" idx="2"/>
          </p:nvPr>
        </p:nvSpPr>
        <p:spPr>
          <a:xfrm>
            <a:off x="493059" y="3543299"/>
            <a:ext cx="11241741" cy="2534772"/>
          </a:xfrm>
        </p:spPr>
        <p:txBody>
          <a:bodyPr>
            <a:normAutofit/>
          </a:bodyPr>
          <a:lstStyle/>
          <a:p>
            <a:r>
              <a:rPr lang="en-GB" b="0" i="0" dirty="0">
                <a:solidFill>
                  <a:srgbClr val="000000"/>
                </a:solidFill>
                <a:effectLst/>
                <a:latin typeface="ui-sans-serif"/>
              </a:rPr>
              <a:t>Women and men are called the “opposite sexes” for good reason: we actually are different. And in our modern society, the failure to understand these God-given differences has shaken our homelives, ruined marriages and left families in a really scary situation.</a:t>
            </a:r>
          </a:p>
          <a:p>
            <a:r>
              <a:rPr lang="en-GB" b="0" i="0" dirty="0">
                <a:solidFill>
                  <a:srgbClr val="000000"/>
                </a:solidFill>
                <a:effectLst/>
                <a:latin typeface="ui-sans-serif"/>
              </a:rPr>
              <a:t>“Equality” was never God’s intention in His creation. God created human beings as male and female with unique differences and strengths, as well as specific needs. </a:t>
            </a:r>
            <a:r>
              <a:rPr lang="en-GB" dirty="0">
                <a:solidFill>
                  <a:srgbClr val="000000"/>
                </a:solidFill>
                <a:latin typeface="ui-sans-serif"/>
              </a:rPr>
              <a:t>T</a:t>
            </a:r>
            <a:r>
              <a:rPr lang="en-GB" b="0" i="0" dirty="0">
                <a:solidFill>
                  <a:srgbClr val="000000"/>
                </a:solidFill>
                <a:effectLst/>
                <a:latin typeface="ui-sans-serif"/>
              </a:rPr>
              <a:t>hough we are quite different, we are “equally” valuable to our Father: </a:t>
            </a:r>
          </a:p>
          <a:p>
            <a:r>
              <a:rPr lang="en-GB" b="0" i="0" dirty="0">
                <a:solidFill>
                  <a:srgbClr val="00B050"/>
                </a:solidFill>
                <a:effectLst/>
                <a:latin typeface="ui-sans-serif"/>
              </a:rPr>
              <a:t>“There is neither Jew nor Greek, slave nor free, male nor female, for you are all one in Christ Jesus” (</a:t>
            </a:r>
            <a:r>
              <a:rPr lang="en-GB" b="1" i="0" dirty="0">
                <a:solidFill>
                  <a:srgbClr val="00B050"/>
                </a:solidFill>
                <a:effectLst/>
                <a:latin typeface="ui-sans-serif"/>
                <a:hlinkClick r:id="rId2">
                  <a:extLst>
                    <a:ext uri="{A12FA001-AC4F-418D-AE19-62706E023703}">
                      <ahyp:hlinkClr xmlns:ahyp="http://schemas.microsoft.com/office/drawing/2018/hyperlinkcolor" val="tx"/>
                    </a:ext>
                  </a:extLst>
                </a:hlinkClick>
              </a:rPr>
              <a:t>Galatians 3:28</a:t>
            </a:r>
            <a:r>
              <a:rPr lang="en-GB" b="0" i="0" dirty="0">
                <a:solidFill>
                  <a:srgbClr val="00B050"/>
                </a:solidFill>
                <a:effectLst/>
                <a:latin typeface="ui-sans-serif"/>
              </a:rPr>
              <a:t>).</a:t>
            </a:r>
            <a:endParaRPr lang="en-GB" dirty="0">
              <a:solidFill>
                <a:srgbClr val="00B050"/>
              </a:solidFill>
            </a:endParaRPr>
          </a:p>
        </p:txBody>
      </p:sp>
    </p:spTree>
    <p:extLst>
      <p:ext uri="{BB962C8B-B14F-4D97-AF65-F5344CB8AC3E}">
        <p14:creationId xmlns:p14="http://schemas.microsoft.com/office/powerpoint/2010/main" val="959924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26632-0DB8-A4A8-0D44-E5B4E2349B49}"/>
              </a:ext>
            </a:extLst>
          </p:cNvPr>
          <p:cNvSpPr>
            <a:spLocks noGrp="1"/>
          </p:cNvSpPr>
          <p:nvPr>
            <p:ph type="title"/>
          </p:nvPr>
        </p:nvSpPr>
        <p:spPr>
          <a:xfrm>
            <a:off x="779930" y="493059"/>
            <a:ext cx="9574306" cy="1398494"/>
          </a:xfrm>
        </p:spPr>
        <p:txBody>
          <a:bodyPr/>
          <a:lstStyle/>
          <a:p>
            <a:br>
              <a:rPr lang="en-GB" b="1" i="0" dirty="0">
                <a:solidFill>
                  <a:srgbClr val="000000"/>
                </a:solidFill>
                <a:effectLst/>
                <a:latin typeface="ui-sans-serif"/>
              </a:rPr>
            </a:br>
            <a:r>
              <a:rPr lang="en-GB" sz="3200" b="1" i="0" dirty="0">
                <a:solidFill>
                  <a:schemeClr val="accent4">
                    <a:lumMod val="60000"/>
                    <a:lumOff val="40000"/>
                  </a:schemeClr>
                </a:solidFill>
                <a:effectLst/>
                <a:latin typeface="ui-sans-serif"/>
              </a:rPr>
              <a:t>Uniquely created with equal standing before the Father</a:t>
            </a:r>
            <a:br>
              <a:rPr lang="en-GB" b="1" i="0" dirty="0">
                <a:solidFill>
                  <a:srgbClr val="000000"/>
                </a:solidFill>
                <a:effectLst/>
                <a:latin typeface="ui-sans-serif"/>
              </a:rPr>
            </a:br>
            <a:endParaRPr lang="en-GB" dirty="0"/>
          </a:p>
        </p:txBody>
      </p:sp>
      <p:sp>
        <p:nvSpPr>
          <p:cNvPr id="3" name="Content Placeholder 2">
            <a:extLst>
              <a:ext uri="{FF2B5EF4-FFF2-40B4-BE49-F238E27FC236}">
                <a16:creationId xmlns:a16="http://schemas.microsoft.com/office/drawing/2014/main" id="{B03D7045-B1FB-EBB1-667C-86B8CF4E92EF}"/>
              </a:ext>
            </a:extLst>
          </p:cNvPr>
          <p:cNvSpPr>
            <a:spLocks noGrp="1"/>
          </p:cNvSpPr>
          <p:nvPr>
            <p:ph idx="1"/>
          </p:nvPr>
        </p:nvSpPr>
        <p:spPr>
          <a:xfrm>
            <a:off x="546848" y="2603500"/>
            <a:ext cx="11116234" cy="3904876"/>
          </a:xfrm>
        </p:spPr>
        <p:txBody>
          <a:bodyPr>
            <a:normAutofit/>
          </a:bodyPr>
          <a:lstStyle/>
          <a:p>
            <a:r>
              <a:rPr lang="en-GB" dirty="0"/>
              <a:t>He created the man for a purpose and the woman was not an accident either, she was uniquely created just as the man. They both have equal standing before the Father, He could use any one of the two to accomplish His purpose. </a:t>
            </a:r>
            <a:r>
              <a:rPr lang="en-GB" b="0" i="0" dirty="0">
                <a:solidFill>
                  <a:srgbClr val="000000"/>
                </a:solidFill>
                <a:effectLst/>
              </a:rPr>
              <a:t>Look at the examples we have in the Bible:</a:t>
            </a:r>
          </a:p>
          <a:p>
            <a:pPr algn="l"/>
            <a:r>
              <a:rPr lang="en-GB" b="0" i="0" dirty="0">
                <a:solidFill>
                  <a:srgbClr val="000000"/>
                </a:solidFill>
                <a:effectLst/>
              </a:rPr>
              <a:t>- </a:t>
            </a:r>
            <a:r>
              <a:rPr lang="en-GB" b="1" i="0" dirty="0">
                <a:solidFill>
                  <a:srgbClr val="000000"/>
                </a:solidFill>
                <a:effectLst/>
              </a:rPr>
              <a:t>Paul</a:t>
            </a:r>
            <a:r>
              <a:rPr lang="en-GB" b="0" i="0" dirty="0">
                <a:solidFill>
                  <a:srgbClr val="000000"/>
                </a:solidFill>
                <a:effectLst/>
              </a:rPr>
              <a:t>, a man, was chosen by God to bring the Gospel to the nations. (</a:t>
            </a:r>
            <a:r>
              <a:rPr lang="en-GB" b="1" i="0" dirty="0">
                <a:solidFill>
                  <a:srgbClr val="000000"/>
                </a:solidFill>
                <a:effectLst/>
                <a:hlinkClick r:id="rId2"/>
              </a:rPr>
              <a:t>Acts 9:15</a:t>
            </a:r>
            <a:r>
              <a:rPr lang="en-GB" b="0" i="0" dirty="0">
                <a:solidFill>
                  <a:srgbClr val="000000"/>
                </a:solidFill>
                <a:effectLst/>
              </a:rPr>
              <a:t>)</a:t>
            </a:r>
          </a:p>
          <a:p>
            <a:pPr algn="l"/>
            <a:r>
              <a:rPr lang="en-GB" b="0" i="0" dirty="0">
                <a:solidFill>
                  <a:srgbClr val="000000"/>
                </a:solidFill>
                <a:effectLst/>
              </a:rPr>
              <a:t>- </a:t>
            </a:r>
            <a:r>
              <a:rPr lang="en-GB" b="1" i="0" dirty="0">
                <a:solidFill>
                  <a:srgbClr val="000000"/>
                </a:solidFill>
                <a:effectLst/>
              </a:rPr>
              <a:t>Mary</a:t>
            </a:r>
            <a:r>
              <a:rPr lang="en-GB" b="0" i="0" dirty="0">
                <a:solidFill>
                  <a:srgbClr val="000000"/>
                </a:solidFill>
                <a:effectLst/>
              </a:rPr>
              <a:t>, a woman, was chosen by God to bring a Saviour into the world. (</a:t>
            </a:r>
            <a:r>
              <a:rPr lang="en-GB" b="1" i="0" dirty="0">
                <a:solidFill>
                  <a:srgbClr val="000000"/>
                </a:solidFill>
                <a:effectLst/>
                <a:hlinkClick r:id="rId3"/>
              </a:rPr>
              <a:t>Luke 1:30-31</a:t>
            </a:r>
            <a:r>
              <a:rPr lang="en-GB" b="0" i="0" dirty="0">
                <a:solidFill>
                  <a:srgbClr val="000000"/>
                </a:solidFill>
                <a:effectLst/>
              </a:rPr>
              <a:t>)</a:t>
            </a:r>
          </a:p>
          <a:p>
            <a:pPr algn="l"/>
            <a:r>
              <a:rPr lang="en-GB" b="0" i="0" dirty="0">
                <a:solidFill>
                  <a:srgbClr val="000000"/>
                </a:solidFill>
                <a:effectLst/>
              </a:rPr>
              <a:t>- </a:t>
            </a:r>
            <a:r>
              <a:rPr lang="en-GB" b="1" i="0" dirty="0">
                <a:solidFill>
                  <a:srgbClr val="000000"/>
                </a:solidFill>
                <a:effectLst/>
              </a:rPr>
              <a:t>Joseph</a:t>
            </a:r>
            <a:r>
              <a:rPr lang="en-GB" b="0" i="0" dirty="0">
                <a:solidFill>
                  <a:srgbClr val="000000"/>
                </a:solidFill>
                <a:effectLst/>
              </a:rPr>
              <a:t> was chosen by God to save Israel from famine. (</a:t>
            </a:r>
            <a:r>
              <a:rPr lang="en-GB" b="1" i="0" dirty="0">
                <a:solidFill>
                  <a:srgbClr val="000000"/>
                </a:solidFill>
                <a:effectLst/>
                <a:hlinkClick r:id="rId4"/>
              </a:rPr>
              <a:t>Genesis 50:20</a:t>
            </a:r>
            <a:r>
              <a:rPr lang="en-GB" b="0" i="0" dirty="0">
                <a:solidFill>
                  <a:srgbClr val="000000"/>
                </a:solidFill>
                <a:effectLst/>
              </a:rPr>
              <a:t>)</a:t>
            </a:r>
          </a:p>
          <a:p>
            <a:pPr algn="l"/>
            <a:r>
              <a:rPr lang="en-GB" b="0" i="0" dirty="0">
                <a:solidFill>
                  <a:srgbClr val="000000"/>
                </a:solidFill>
                <a:effectLst/>
              </a:rPr>
              <a:t>- </a:t>
            </a:r>
            <a:r>
              <a:rPr lang="en-GB" b="1" i="0" dirty="0">
                <a:solidFill>
                  <a:srgbClr val="000000"/>
                </a:solidFill>
                <a:effectLst/>
              </a:rPr>
              <a:t>Esther</a:t>
            </a:r>
            <a:r>
              <a:rPr lang="en-GB" b="0" i="0" dirty="0">
                <a:solidFill>
                  <a:srgbClr val="000000"/>
                </a:solidFill>
                <a:effectLst/>
              </a:rPr>
              <a:t> was chosen by God to save Israel from genocide. (</a:t>
            </a:r>
            <a:r>
              <a:rPr lang="en-GB" b="1" i="0" dirty="0">
                <a:solidFill>
                  <a:srgbClr val="000000"/>
                </a:solidFill>
                <a:effectLst/>
                <a:hlinkClick r:id="rId5"/>
              </a:rPr>
              <a:t>Esther 4:14</a:t>
            </a:r>
            <a:r>
              <a:rPr lang="en-GB" b="0" i="0" dirty="0">
                <a:solidFill>
                  <a:srgbClr val="000000"/>
                </a:solidFill>
                <a:effectLst/>
              </a:rPr>
              <a:t>)</a:t>
            </a:r>
          </a:p>
          <a:p>
            <a:pPr algn="l"/>
            <a:r>
              <a:rPr lang="en-GB" b="0" i="0" dirty="0">
                <a:solidFill>
                  <a:srgbClr val="000000"/>
                </a:solidFill>
                <a:effectLst/>
              </a:rPr>
              <a:t>- Jesus chose </a:t>
            </a:r>
            <a:r>
              <a:rPr lang="en-GB" b="1" i="0" dirty="0">
                <a:solidFill>
                  <a:srgbClr val="000000"/>
                </a:solidFill>
                <a:effectLst/>
              </a:rPr>
              <a:t>Peter</a:t>
            </a:r>
            <a:r>
              <a:rPr lang="en-GB" b="0" i="0" dirty="0">
                <a:solidFill>
                  <a:srgbClr val="000000"/>
                </a:solidFill>
                <a:effectLst/>
              </a:rPr>
              <a:t> to help establish the early Church. (</a:t>
            </a:r>
            <a:r>
              <a:rPr lang="en-GB" b="1" i="0" dirty="0">
                <a:solidFill>
                  <a:srgbClr val="000000"/>
                </a:solidFill>
                <a:effectLst/>
                <a:hlinkClick r:id="rId6"/>
              </a:rPr>
              <a:t>Matthew 16:18</a:t>
            </a:r>
            <a:r>
              <a:rPr lang="en-GB" b="0" i="0" dirty="0">
                <a:solidFill>
                  <a:srgbClr val="000000"/>
                </a:solidFill>
                <a:effectLst/>
              </a:rPr>
              <a:t>)</a:t>
            </a:r>
          </a:p>
          <a:p>
            <a:pPr algn="l"/>
            <a:r>
              <a:rPr lang="en-GB" b="0" i="0" dirty="0">
                <a:solidFill>
                  <a:srgbClr val="000000"/>
                </a:solidFill>
                <a:effectLst/>
              </a:rPr>
              <a:t>- Jesus chose </a:t>
            </a:r>
            <a:r>
              <a:rPr lang="en-GB" b="1" i="0" dirty="0">
                <a:solidFill>
                  <a:srgbClr val="000000"/>
                </a:solidFill>
                <a:effectLst/>
              </a:rPr>
              <a:t>women</a:t>
            </a:r>
            <a:r>
              <a:rPr lang="en-GB" b="0" i="0" dirty="0">
                <a:solidFill>
                  <a:srgbClr val="000000"/>
                </a:solidFill>
                <a:effectLst/>
              </a:rPr>
              <a:t> to be the first to see Him, and to preach about the </a:t>
            </a:r>
            <a:r>
              <a:rPr lang="en-GB" b="1" i="0" dirty="0">
                <a:solidFill>
                  <a:srgbClr val="000000"/>
                </a:solidFill>
                <a:effectLst/>
                <a:hlinkClick r:id="rId7"/>
              </a:rPr>
              <a:t>resurrection</a:t>
            </a:r>
            <a:r>
              <a:rPr lang="en-GB" b="0" i="0" dirty="0">
                <a:solidFill>
                  <a:srgbClr val="000000"/>
                </a:solidFill>
                <a:effectLst/>
              </a:rPr>
              <a:t> miracle. (</a:t>
            </a:r>
            <a:r>
              <a:rPr lang="en-GB" b="1" i="0" dirty="0">
                <a:solidFill>
                  <a:srgbClr val="000000"/>
                </a:solidFill>
                <a:effectLst/>
                <a:hlinkClick r:id="rId8"/>
              </a:rPr>
              <a:t>Luke 24:1-9</a:t>
            </a:r>
            <a:r>
              <a:rPr lang="en-GB" b="0" i="0" dirty="0">
                <a:solidFill>
                  <a:srgbClr val="000000"/>
                </a:solidFill>
                <a:effectLst/>
              </a:rPr>
              <a:t>)</a:t>
            </a:r>
          </a:p>
          <a:p>
            <a:pPr marL="0" indent="0">
              <a:buNone/>
            </a:pPr>
            <a:endParaRPr lang="en-GB" dirty="0"/>
          </a:p>
        </p:txBody>
      </p:sp>
    </p:spTree>
    <p:extLst>
      <p:ext uri="{BB962C8B-B14F-4D97-AF65-F5344CB8AC3E}">
        <p14:creationId xmlns:p14="http://schemas.microsoft.com/office/powerpoint/2010/main" val="1198394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6E434-3E4A-EF24-0A2E-B575EBA35B25}"/>
              </a:ext>
            </a:extLst>
          </p:cNvPr>
          <p:cNvSpPr>
            <a:spLocks noGrp="1"/>
          </p:cNvSpPr>
          <p:nvPr>
            <p:ph type="title"/>
          </p:nvPr>
        </p:nvSpPr>
        <p:spPr/>
        <p:txBody>
          <a:bodyPr/>
          <a:lstStyle/>
          <a:p>
            <a:r>
              <a:rPr lang="en-GB" b="1" dirty="0">
                <a:solidFill>
                  <a:schemeClr val="accent4">
                    <a:lumMod val="60000"/>
                    <a:lumOff val="40000"/>
                  </a:schemeClr>
                </a:solidFill>
              </a:rPr>
              <a:t>Key to building strong marriages</a:t>
            </a:r>
          </a:p>
        </p:txBody>
      </p:sp>
      <p:sp>
        <p:nvSpPr>
          <p:cNvPr id="3" name="Content Placeholder 2">
            <a:extLst>
              <a:ext uri="{FF2B5EF4-FFF2-40B4-BE49-F238E27FC236}">
                <a16:creationId xmlns:a16="http://schemas.microsoft.com/office/drawing/2014/main" id="{F807901A-BDB3-6AD3-ECE2-E46AE3C883A7}"/>
              </a:ext>
            </a:extLst>
          </p:cNvPr>
          <p:cNvSpPr>
            <a:spLocks noGrp="1"/>
          </p:cNvSpPr>
          <p:nvPr>
            <p:ph idx="1"/>
          </p:nvPr>
        </p:nvSpPr>
        <p:spPr>
          <a:xfrm>
            <a:off x="484094" y="2603500"/>
            <a:ext cx="11232777" cy="3976594"/>
          </a:xfrm>
        </p:spPr>
        <p:txBody>
          <a:bodyPr/>
          <a:lstStyle/>
          <a:p>
            <a:r>
              <a:rPr lang="en-GB" b="0" i="0" dirty="0">
                <a:solidFill>
                  <a:srgbClr val="000000"/>
                </a:solidFill>
                <a:effectLst/>
                <a:latin typeface="ui-sans-serif"/>
              </a:rPr>
              <a:t>While we are “equal” in many ways, a significant key to building strong marriages and family relationships is understanding our differences!</a:t>
            </a:r>
          </a:p>
          <a:p>
            <a:pPr marL="0" indent="0">
              <a:buNone/>
            </a:pPr>
            <a:endParaRPr lang="en-GB" dirty="0">
              <a:solidFill>
                <a:srgbClr val="000000"/>
              </a:solidFill>
              <a:latin typeface="ui-sans-serif"/>
            </a:endParaRPr>
          </a:p>
          <a:p>
            <a:r>
              <a:rPr lang="en-GB" b="0" i="0" dirty="0">
                <a:solidFill>
                  <a:srgbClr val="000000"/>
                </a:solidFill>
                <a:effectLst/>
                <a:latin typeface="ui-sans-serif"/>
              </a:rPr>
              <a:t>When we fail to understand each other’s differences, we are doomed to fail by inaccurately judging each other’s motives. There really is “relational power” released when we seek to understand another before seeking to be understood ourselves. Everything changes in our attitude and responses when we understand the “why” behind another person’s behaviour.</a:t>
            </a:r>
          </a:p>
          <a:p>
            <a:pPr marL="0" indent="0">
              <a:buNone/>
            </a:pPr>
            <a:endParaRPr lang="en-GB" dirty="0">
              <a:solidFill>
                <a:srgbClr val="000000"/>
              </a:solidFill>
              <a:latin typeface="ui-sans-serif"/>
            </a:endParaRPr>
          </a:p>
          <a:p>
            <a:r>
              <a:rPr lang="en-GB" b="0" i="0" dirty="0">
                <a:solidFill>
                  <a:srgbClr val="00B050"/>
                </a:solidFill>
                <a:effectLst/>
                <a:latin typeface="ui-sans-serif"/>
              </a:rPr>
              <a:t>“Wisdom is the principal thing; therefore get wisdom. And in all your getting, get understanding” (</a:t>
            </a:r>
            <a:r>
              <a:rPr lang="en-GB" b="1" i="0" dirty="0">
                <a:solidFill>
                  <a:srgbClr val="00B050"/>
                </a:solidFill>
                <a:effectLst/>
                <a:latin typeface="ui-sans-serif"/>
                <a:hlinkClick r:id="rId2">
                  <a:extLst>
                    <a:ext uri="{A12FA001-AC4F-418D-AE19-62706E023703}">
                      <ahyp:hlinkClr xmlns:ahyp="http://schemas.microsoft.com/office/drawing/2018/hyperlinkcolor" val="tx"/>
                    </a:ext>
                  </a:extLst>
                </a:hlinkClick>
              </a:rPr>
              <a:t>Proverbs 4:7</a:t>
            </a:r>
            <a:r>
              <a:rPr lang="en-GB" b="0" i="0" dirty="0">
                <a:solidFill>
                  <a:srgbClr val="00B050"/>
                </a:solidFill>
                <a:effectLst/>
                <a:latin typeface="ui-sans-serif"/>
              </a:rPr>
              <a:t>).</a:t>
            </a:r>
          </a:p>
          <a:p>
            <a:endParaRPr lang="en-GB" b="0" i="0" dirty="0">
              <a:solidFill>
                <a:srgbClr val="00B050"/>
              </a:solidFill>
              <a:effectLst/>
              <a:latin typeface="ui-sans-serif"/>
            </a:endParaRPr>
          </a:p>
          <a:p>
            <a:endParaRPr lang="en-GB" dirty="0"/>
          </a:p>
        </p:txBody>
      </p:sp>
    </p:spTree>
    <p:extLst>
      <p:ext uri="{BB962C8B-B14F-4D97-AF65-F5344CB8AC3E}">
        <p14:creationId xmlns:p14="http://schemas.microsoft.com/office/powerpoint/2010/main" val="770256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AC298-ADC7-CB71-45C8-978DD85DC227}"/>
              </a:ext>
            </a:extLst>
          </p:cNvPr>
          <p:cNvSpPr>
            <a:spLocks noGrp="1"/>
          </p:cNvSpPr>
          <p:nvPr>
            <p:ph type="title"/>
          </p:nvPr>
        </p:nvSpPr>
        <p:spPr/>
        <p:txBody>
          <a:bodyPr/>
          <a:lstStyle/>
          <a:p>
            <a:r>
              <a:rPr lang="en-GB" b="1" dirty="0">
                <a:solidFill>
                  <a:schemeClr val="accent4">
                    <a:lumMod val="60000"/>
                    <a:lumOff val="40000"/>
                  </a:schemeClr>
                </a:solidFill>
              </a:rPr>
              <a:t>Men and Women Think Differently</a:t>
            </a:r>
          </a:p>
        </p:txBody>
      </p:sp>
      <p:sp>
        <p:nvSpPr>
          <p:cNvPr id="3" name="Content Placeholder 2">
            <a:extLst>
              <a:ext uri="{FF2B5EF4-FFF2-40B4-BE49-F238E27FC236}">
                <a16:creationId xmlns:a16="http://schemas.microsoft.com/office/drawing/2014/main" id="{B3E5A075-83BE-3D6A-9A8A-F2E8779FA94C}"/>
              </a:ext>
            </a:extLst>
          </p:cNvPr>
          <p:cNvSpPr>
            <a:spLocks noGrp="1"/>
          </p:cNvSpPr>
          <p:nvPr>
            <p:ph idx="1"/>
          </p:nvPr>
        </p:nvSpPr>
        <p:spPr>
          <a:xfrm>
            <a:off x="502024" y="2603499"/>
            <a:ext cx="11161058" cy="4111065"/>
          </a:xfrm>
        </p:spPr>
        <p:txBody>
          <a:bodyPr>
            <a:normAutofit/>
          </a:bodyPr>
          <a:lstStyle/>
          <a:p>
            <a:r>
              <a:rPr lang="en-GB" b="0" i="0" dirty="0">
                <a:solidFill>
                  <a:srgbClr val="000000"/>
                </a:solidFill>
                <a:effectLst/>
                <a:latin typeface="ui-sans-serif"/>
              </a:rPr>
              <a:t>It’s interesting that as babies develop in the womb, the male and female brain develops differently. Research scientists have discovered that men average 4% more brain cells than women, and about 100 grams more brain tissue. So quite literally, a man’s brain is just </a:t>
            </a:r>
            <a:r>
              <a:rPr lang="en-GB" b="0" i="1" dirty="0">
                <a:solidFill>
                  <a:srgbClr val="000000"/>
                </a:solidFill>
                <a:effectLst/>
                <a:latin typeface="ui-sans-serif"/>
              </a:rPr>
              <a:t>bigger </a:t>
            </a:r>
            <a:r>
              <a:rPr lang="en-GB" b="0" i="0" dirty="0">
                <a:solidFill>
                  <a:srgbClr val="000000"/>
                </a:solidFill>
                <a:effectLst/>
                <a:latin typeface="ui-sans-serif"/>
              </a:rPr>
              <a:t>than a woman’s brain!</a:t>
            </a:r>
            <a:endParaRPr lang="en-GB" dirty="0">
              <a:solidFill>
                <a:srgbClr val="000000"/>
              </a:solidFill>
              <a:latin typeface="ui-sans-serif"/>
            </a:endParaRPr>
          </a:p>
          <a:p>
            <a:r>
              <a:rPr lang="en-GB" b="0" i="0" dirty="0">
                <a:solidFill>
                  <a:srgbClr val="000000"/>
                </a:solidFill>
                <a:effectLst/>
                <a:latin typeface="ui-sans-serif"/>
              </a:rPr>
              <a:t>However, these scientists have also discovered that women have more dendritic connection between brain cells, meaning they use their brain cells more efficiently and effectively than men do. Their brains also have a larger corpus callosum, which allows for a faster transfer of data between the right and left hemispheres than men’s brains. Therefore, a woman’s brain just </a:t>
            </a:r>
            <a:r>
              <a:rPr lang="en-GB" b="0" i="1" dirty="0">
                <a:solidFill>
                  <a:srgbClr val="000000"/>
                </a:solidFill>
                <a:effectLst/>
                <a:latin typeface="ui-sans-serif"/>
              </a:rPr>
              <a:t>works better</a:t>
            </a:r>
            <a:r>
              <a:rPr lang="en-GB" b="0" i="0" dirty="0">
                <a:solidFill>
                  <a:srgbClr val="000000"/>
                </a:solidFill>
                <a:effectLst/>
                <a:latin typeface="ui-sans-serif"/>
              </a:rPr>
              <a:t> than a man’s brain!</a:t>
            </a:r>
          </a:p>
          <a:p>
            <a:r>
              <a:rPr lang="en-GB" b="0" i="0" dirty="0">
                <a:solidFill>
                  <a:srgbClr val="00B050"/>
                </a:solidFill>
                <a:effectLst/>
                <a:latin typeface="ui-sans-serif"/>
              </a:rPr>
              <a:t>“You made all the delicate, inner parts of my body and knit me together in my mother’s womb. Thank you for making me so wonderfully complex! Your workmanship is marvellous — how well I know it (</a:t>
            </a:r>
            <a:r>
              <a:rPr lang="en-GB" b="1" i="0" dirty="0">
                <a:solidFill>
                  <a:srgbClr val="00B050"/>
                </a:solidFill>
                <a:effectLst/>
                <a:latin typeface="ui-sans-serif"/>
                <a:hlinkClick r:id="rId2">
                  <a:extLst>
                    <a:ext uri="{A12FA001-AC4F-418D-AE19-62706E023703}">
                      <ahyp:hlinkClr xmlns:ahyp="http://schemas.microsoft.com/office/drawing/2018/hyperlinkcolor" val="tx"/>
                    </a:ext>
                  </a:extLst>
                </a:hlinkClick>
              </a:rPr>
              <a:t>Psalms 139:13-14</a:t>
            </a:r>
            <a:r>
              <a:rPr lang="en-GB" b="0" i="0" dirty="0">
                <a:solidFill>
                  <a:srgbClr val="00B050"/>
                </a:solidFill>
                <a:effectLst/>
                <a:latin typeface="ui-sans-serif"/>
              </a:rPr>
              <a:t>).</a:t>
            </a:r>
            <a:endParaRPr lang="en-GB" dirty="0">
              <a:solidFill>
                <a:srgbClr val="000000"/>
              </a:solidFill>
              <a:latin typeface="ui-sans-serif"/>
            </a:endParaRPr>
          </a:p>
          <a:p>
            <a:r>
              <a:rPr lang="en-GB" dirty="0">
                <a:solidFill>
                  <a:srgbClr val="000000"/>
                </a:solidFill>
                <a:latin typeface="ui-sans-serif"/>
              </a:rPr>
              <a:t>H</a:t>
            </a:r>
            <a:r>
              <a:rPr lang="en-GB" b="0" i="0" dirty="0">
                <a:solidFill>
                  <a:srgbClr val="000000"/>
                </a:solidFill>
                <a:effectLst/>
                <a:latin typeface="ui-sans-serif"/>
              </a:rPr>
              <a:t>ow does this fact applies in a practical way to making your relationships better. Understand that, </a:t>
            </a:r>
            <a:r>
              <a:rPr lang="en-GB" b="0" i="1" dirty="0">
                <a:solidFill>
                  <a:srgbClr val="000000"/>
                </a:solidFill>
                <a:effectLst/>
                <a:latin typeface="ui-sans-serif"/>
              </a:rPr>
              <a:t>in general</a:t>
            </a:r>
            <a:r>
              <a:rPr lang="en-GB" b="0" i="0" dirty="0">
                <a:solidFill>
                  <a:srgbClr val="000000"/>
                </a:solidFill>
                <a:effectLst/>
                <a:latin typeface="ui-sans-serif"/>
              </a:rPr>
              <a:t>, and based on this biological difference there are implications and we shall consider some of them the subsequent slides:</a:t>
            </a:r>
          </a:p>
          <a:p>
            <a:endParaRPr lang="en-GB" dirty="0">
              <a:solidFill>
                <a:srgbClr val="000000"/>
              </a:solidFill>
              <a:latin typeface="ui-sans-serif"/>
            </a:endParaRPr>
          </a:p>
          <a:p>
            <a:endParaRPr lang="en-GB" dirty="0"/>
          </a:p>
        </p:txBody>
      </p:sp>
    </p:spTree>
    <p:extLst>
      <p:ext uri="{BB962C8B-B14F-4D97-AF65-F5344CB8AC3E}">
        <p14:creationId xmlns:p14="http://schemas.microsoft.com/office/powerpoint/2010/main" val="41993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8D63E-01D8-2231-6C26-B67E59258577}"/>
              </a:ext>
            </a:extLst>
          </p:cNvPr>
          <p:cNvSpPr>
            <a:spLocks noGrp="1"/>
          </p:cNvSpPr>
          <p:nvPr>
            <p:ph type="title"/>
          </p:nvPr>
        </p:nvSpPr>
        <p:spPr>
          <a:xfrm>
            <a:off x="537883" y="591671"/>
            <a:ext cx="11116236" cy="1335741"/>
          </a:xfrm>
        </p:spPr>
        <p:txBody>
          <a:bodyPr/>
          <a:lstStyle/>
          <a:p>
            <a:r>
              <a:rPr lang="en-GB" sz="2600" b="1" dirty="0">
                <a:solidFill>
                  <a:schemeClr val="accent4">
                    <a:lumMod val="60000"/>
                    <a:lumOff val="40000"/>
                  </a:schemeClr>
                </a:solidFill>
              </a:rPr>
              <a:t>Men are Better “Systemisers,” and Women are Better “Empathizers”</a:t>
            </a:r>
          </a:p>
        </p:txBody>
      </p:sp>
      <p:sp>
        <p:nvSpPr>
          <p:cNvPr id="3" name="Content Placeholder 2">
            <a:extLst>
              <a:ext uri="{FF2B5EF4-FFF2-40B4-BE49-F238E27FC236}">
                <a16:creationId xmlns:a16="http://schemas.microsoft.com/office/drawing/2014/main" id="{E882957D-9C49-17F1-8F4E-2EFA4ECE9A1D}"/>
              </a:ext>
            </a:extLst>
          </p:cNvPr>
          <p:cNvSpPr>
            <a:spLocks noGrp="1"/>
          </p:cNvSpPr>
          <p:nvPr>
            <p:ph idx="1"/>
          </p:nvPr>
        </p:nvSpPr>
        <p:spPr>
          <a:xfrm>
            <a:off x="466165" y="2603500"/>
            <a:ext cx="11286563" cy="2721536"/>
          </a:xfrm>
        </p:spPr>
        <p:txBody>
          <a:bodyPr>
            <a:normAutofit lnSpcReduction="10000"/>
          </a:bodyPr>
          <a:lstStyle/>
          <a:p>
            <a:pPr algn="l"/>
            <a:r>
              <a:rPr lang="en-GB" sz="2400" b="0" i="0" dirty="0">
                <a:solidFill>
                  <a:srgbClr val="000000"/>
                </a:solidFill>
                <a:effectLst/>
                <a:latin typeface="ui-sans-serif"/>
              </a:rPr>
              <a:t>We see this problem arise in relationships all the time: a woman presents a problem to a man. He analyses it, gives a solution, and thinks the conversation is over. He believes he has done his part by showing an interest in what has been troubling his wife, and providing </a:t>
            </a:r>
            <a:r>
              <a:rPr lang="en-GB" sz="2400" b="0" i="1" dirty="0">
                <a:solidFill>
                  <a:srgbClr val="000000"/>
                </a:solidFill>
                <a:effectLst/>
                <a:latin typeface="ui-sans-serif"/>
              </a:rPr>
              <a:t>a solution.</a:t>
            </a:r>
          </a:p>
          <a:p>
            <a:pPr marL="0" indent="0" algn="l">
              <a:buNone/>
            </a:pPr>
            <a:endParaRPr lang="en-GB" sz="2400" b="0" i="0" dirty="0">
              <a:solidFill>
                <a:srgbClr val="000000"/>
              </a:solidFill>
              <a:effectLst/>
              <a:latin typeface="ui-sans-serif"/>
            </a:endParaRPr>
          </a:p>
          <a:p>
            <a:pPr algn="l"/>
            <a:r>
              <a:rPr lang="en-GB" sz="2400" b="0" i="0" dirty="0">
                <a:solidFill>
                  <a:srgbClr val="000000"/>
                </a:solidFill>
                <a:effectLst/>
                <a:latin typeface="ui-sans-serif"/>
              </a:rPr>
              <a:t>But it’s also why the solution is not “good enough” for the woman. Usually, she wasn’t looking for a solution, she was looking for an empathetic discussion, </a:t>
            </a:r>
            <a:r>
              <a:rPr lang="en-GB" sz="2400" b="0" i="1" dirty="0">
                <a:solidFill>
                  <a:srgbClr val="000000"/>
                </a:solidFill>
                <a:effectLst/>
                <a:latin typeface="ui-sans-serif"/>
              </a:rPr>
              <a:t>a connection.</a:t>
            </a:r>
            <a:endParaRPr lang="en-GB" sz="2400" b="0" i="0" dirty="0">
              <a:solidFill>
                <a:srgbClr val="000000"/>
              </a:solidFill>
              <a:effectLst/>
              <a:latin typeface="ui-sans-serif"/>
            </a:endParaRPr>
          </a:p>
          <a:p>
            <a:pPr marL="0" indent="0">
              <a:buNone/>
            </a:pPr>
            <a:endParaRPr lang="en-GB" dirty="0"/>
          </a:p>
        </p:txBody>
      </p:sp>
    </p:spTree>
    <p:extLst>
      <p:ext uri="{BB962C8B-B14F-4D97-AF65-F5344CB8AC3E}">
        <p14:creationId xmlns:p14="http://schemas.microsoft.com/office/powerpoint/2010/main" val="2771566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666B9-BFAF-0768-2F45-E7671F9E56D6}"/>
              </a:ext>
            </a:extLst>
          </p:cNvPr>
          <p:cNvSpPr>
            <a:spLocks noGrp="1"/>
          </p:cNvSpPr>
          <p:nvPr>
            <p:ph type="title"/>
          </p:nvPr>
        </p:nvSpPr>
        <p:spPr/>
        <p:txBody>
          <a:bodyPr/>
          <a:lstStyle/>
          <a:p>
            <a:r>
              <a:rPr lang="en-GB" b="1" dirty="0">
                <a:solidFill>
                  <a:schemeClr val="accent4">
                    <a:lumMod val="60000"/>
                    <a:lumOff val="40000"/>
                  </a:schemeClr>
                </a:solidFill>
              </a:rPr>
              <a:t>Men Don’t See as Clearly as Women</a:t>
            </a:r>
          </a:p>
        </p:txBody>
      </p:sp>
      <p:sp>
        <p:nvSpPr>
          <p:cNvPr id="3" name="Content Placeholder 2">
            <a:extLst>
              <a:ext uri="{FF2B5EF4-FFF2-40B4-BE49-F238E27FC236}">
                <a16:creationId xmlns:a16="http://schemas.microsoft.com/office/drawing/2014/main" id="{9141305C-A497-D7AF-8C83-585EDC82F81E}"/>
              </a:ext>
            </a:extLst>
          </p:cNvPr>
          <p:cNvSpPr>
            <a:spLocks noGrp="1"/>
          </p:cNvSpPr>
          <p:nvPr>
            <p:ph idx="1"/>
          </p:nvPr>
        </p:nvSpPr>
        <p:spPr>
          <a:xfrm>
            <a:off x="546847" y="2603500"/>
            <a:ext cx="11223811" cy="3842124"/>
          </a:xfrm>
        </p:spPr>
        <p:txBody>
          <a:bodyPr/>
          <a:lstStyle/>
          <a:p>
            <a:pPr algn="l"/>
            <a:r>
              <a:rPr lang="en-GB" sz="2000" b="0" i="1" dirty="0">
                <a:solidFill>
                  <a:srgbClr val="FF0000"/>
                </a:solidFill>
                <a:effectLst/>
                <a:latin typeface="ui-sans-serif"/>
              </a:rPr>
              <a:t>It’s not green, it’s teal!</a:t>
            </a:r>
            <a:endParaRPr lang="en-GB" sz="2000" b="0" i="0" dirty="0">
              <a:solidFill>
                <a:srgbClr val="FF0000"/>
              </a:solidFill>
              <a:effectLst/>
              <a:latin typeface="ui-sans-serif"/>
            </a:endParaRPr>
          </a:p>
          <a:p>
            <a:pPr algn="l"/>
            <a:r>
              <a:rPr lang="en-GB" sz="2000" b="0" i="0" dirty="0">
                <a:solidFill>
                  <a:srgbClr val="000000"/>
                </a:solidFill>
                <a:effectLst/>
                <a:latin typeface="ui-sans-serif"/>
              </a:rPr>
              <a:t>Women are not exaggerating here. The truth of the matter is, they have a greater variety of colour receptors in the retinas of the eyes than men do. Women don’t just see colour, they see in full-spectrum, technicolour!</a:t>
            </a:r>
          </a:p>
          <a:p>
            <a:pPr algn="l"/>
            <a:r>
              <a:rPr lang="en-GB" sz="2000" b="0" i="1" dirty="0">
                <a:solidFill>
                  <a:srgbClr val="FF0000"/>
                </a:solidFill>
                <a:effectLst/>
                <a:latin typeface="ui-sans-serif"/>
              </a:rPr>
              <a:t>Honey, where’s the salt?</a:t>
            </a:r>
            <a:endParaRPr lang="en-GB" sz="2000" b="0" i="0" dirty="0">
              <a:solidFill>
                <a:srgbClr val="FF0000"/>
              </a:solidFill>
              <a:effectLst/>
              <a:latin typeface="ui-sans-serif"/>
            </a:endParaRPr>
          </a:p>
          <a:p>
            <a:pPr algn="l"/>
            <a:r>
              <a:rPr lang="en-GB" sz="2000" b="0" i="0" dirty="0">
                <a:solidFill>
                  <a:srgbClr val="000000"/>
                </a:solidFill>
                <a:effectLst/>
                <a:latin typeface="ui-sans-serif"/>
              </a:rPr>
              <a:t>When men can’t find something in the cupboard, they are not trying to be difficult. A man’s brain configures his eyes to act like a pair of binoculars, looking mostly straight ahead, and only seeing what’s right in front of his eyes. Women have much wider peripheral visual perception than men do. A woman’s vision scans, and sees virtually everything, easily finding and producing the hidden item.</a:t>
            </a:r>
          </a:p>
          <a:p>
            <a:pPr marL="0" indent="0">
              <a:buNone/>
            </a:pPr>
            <a:endParaRPr lang="en-GB" dirty="0"/>
          </a:p>
        </p:txBody>
      </p:sp>
    </p:spTree>
    <p:extLst>
      <p:ext uri="{BB962C8B-B14F-4D97-AF65-F5344CB8AC3E}">
        <p14:creationId xmlns:p14="http://schemas.microsoft.com/office/powerpoint/2010/main" val="2649183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DCB53-AB68-F36B-961A-B99EA0F1A607}"/>
              </a:ext>
            </a:extLst>
          </p:cNvPr>
          <p:cNvSpPr>
            <a:spLocks noGrp="1"/>
          </p:cNvSpPr>
          <p:nvPr>
            <p:ph type="title"/>
          </p:nvPr>
        </p:nvSpPr>
        <p:spPr>
          <a:xfrm>
            <a:off x="564776" y="973668"/>
            <a:ext cx="9888071" cy="962708"/>
          </a:xfrm>
        </p:spPr>
        <p:txBody>
          <a:bodyPr/>
          <a:lstStyle/>
          <a:p>
            <a:r>
              <a:rPr lang="en-GB" sz="2600" b="1" dirty="0">
                <a:solidFill>
                  <a:schemeClr val="accent4">
                    <a:lumMod val="60000"/>
                    <a:lumOff val="40000"/>
                  </a:schemeClr>
                </a:solidFill>
              </a:rPr>
              <a:t>Women are Fantastic at Multitasking. Men… Not So Much.</a:t>
            </a:r>
          </a:p>
        </p:txBody>
      </p:sp>
      <p:sp>
        <p:nvSpPr>
          <p:cNvPr id="3" name="Content Placeholder 2">
            <a:extLst>
              <a:ext uri="{FF2B5EF4-FFF2-40B4-BE49-F238E27FC236}">
                <a16:creationId xmlns:a16="http://schemas.microsoft.com/office/drawing/2014/main" id="{0359A1FA-31ED-CEFB-61E1-9E8D87541745}"/>
              </a:ext>
            </a:extLst>
          </p:cNvPr>
          <p:cNvSpPr>
            <a:spLocks noGrp="1"/>
          </p:cNvSpPr>
          <p:nvPr>
            <p:ph idx="1"/>
          </p:nvPr>
        </p:nvSpPr>
        <p:spPr>
          <a:xfrm>
            <a:off x="475129" y="2603500"/>
            <a:ext cx="11187953" cy="3416300"/>
          </a:xfrm>
        </p:spPr>
        <p:txBody>
          <a:bodyPr/>
          <a:lstStyle/>
          <a:p>
            <a:pPr algn="l"/>
            <a:r>
              <a:rPr lang="en-GB" sz="2400" b="0" i="0" dirty="0">
                <a:solidFill>
                  <a:srgbClr val="000000"/>
                </a:solidFill>
                <a:effectLst/>
                <a:latin typeface="ui-sans-serif"/>
              </a:rPr>
              <a:t>This generalized truth about men is due to a man’s brain being “compartmentalized,” because of the separation of the two hemispheres. In fact, if you were to scan a man’s brain while he is reading, you’d find he is virtually deaf.</a:t>
            </a:r>
          </a:p>
          <a:p>
            <a:pPr marL="0" indent="0" algn="l">
              <a:buNone/>
            </a:pPr>
            <a:endParaRPr lang="en-GB" sz="2400" b="0" i="0" dirty="0">
              <a:solidFill>
                <a:srgbClr val="000000"/>
              </a:solidFill>
              <a:effectLst/>
              <a:latin typeface="ui-sans-serif"/>
            </a:endParaRPr>
          </a:p>
          <a:p>
            <a:pPr algn="l"/>
            <a:r>
              <a:rPr lang="en-GB" sz="2400" b="0" i="0" dirty="0">
                <a:solidFill>
                  <a:srgbClr val="000000"/>
                </a:solidFill>
                <a:effectLst/>
                <a:latin typeface="ui-sans-serif"/>
              </a:rPr>
              <a:t>A man has been wired from the womb to be able to tune everything else out when he is focused on something. Ladies, it’s not because he’s ignoring you!</a:t>
            </a:r>
          </a:p>
          <a:p>
            <a:pPr marL="0" indent="0">
              <a:buNone/>
            </a:pPr>
            <a:endParaRPr lang="en-GB" dirty="0"/>
          </a:p>
        </p:txBody>
      </p:sp>
    </p:spTree>
    <p:extLst>
      <p:ext uri="{BB962C8B-B14F-4D97-AF65-F5344CB8AC3E}">
        <p14:creationId xmlns:p14="http://schemas.microsoft.com/office/powerpoint/2010/main" val="3151666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53DE2-6AFD-71FC-EFCE-8653247544B1}"/>
              </a:ext>
            </a:extLst>
          </p:cNvPr>
          <p:cNvSpPr>
            <a:spLocks noGrp="1"/>
          </p:cNvSpPr>
          <p:nvPr>
            <p:ph type="title"/>
          </p:nvPr>
        </p:nvSpPr>
        <p:spPr>
          <a:xfrm>
            <a:off x="555812" y="973668"/>
            <a:ext cx="9825317" cy="706964"/>
          </a:xfrm>
        </p:spPr>
        <p:txBody>
          <a:bodyPr/>
          <a:lstStyle/>
          <a:p>
            <a:r>
              <a:rPr lang="en-GB" b="1" dirty="0">
                <a:solidFill>
                  <a:schemeClr val="accent4">
                    <a:lumMod val="60000"/>
                    <a:lumOff val="40000"/>
                  </a:schemeClr>
                </a:solidFill>
              </a:rPr>
              <a:t>Men and Women Communicate Differently</a:t>
            </a:r>
          </a:p>
        </p:txBody>
      </p:sp>
      <p:sp>
        <p:nvSpPr>
          <p:cNvPr id="3" name="Content Placeholder 2">
            <a:extLst>
              <a:ext uri="{FF2B5EF4-FFF2-40B4-BE49-F238E27FC236}">
                <a16:creationId xmlns:a16="http://schemas.microsoft.com/office/drawing/2014/main" id="{608B5727-D07C-F551-0A87-4C5093BBD38C}"/>
              </a:ext>
            </a:extLst>
          </p:cNvPr>
          <p:cNvSpPr>
            <a:spLocks noGrp="1"/>
          </p:cNvSpPr>
          <p:nvPr>
            <p:ph idx="1"/>
          </p:nvPr>
        </p:nvSpPr>
        <p:spPr>
          <a:xfrm>
            <a:off x="493060" y="2603500"/>
            <a:ext cx="11331388" cy="3416300"/>
          </a:xfrm>
        </p:spPr>
        <p:txBody>
          <a:bodyPr>
            <a:normAutofit lnSpcReduction="10000"/>
          </a:bodyPr>
          <a:lstStyle/>
          <a:p>
            <a:r>
              <a:rPr lang="en-GB" dirty="0">
                <a:solidFill>
                  <a:srgbClr val="000000"/>
                </a:solidFill>
                <a:latin typeface="ui-sans-serif"/>
              </a:rPr>
              <a:t>C</a:t>
            </a:r>
            <a:r>
              <a:rPr lang="en-GB" b="0" i="0" dirty="0">
                <a:solidFill>
                  <a:srgbClr val="000000"/>
                </a:solidFill>
                <a:effectLst/>
                <a:latin typeface="ui-sans-serif"/>
              </a:rPr>
              <a:t>ommunication between men and women is often misinterpreted. We think we are saying one thing, but the other person is hearing something else. And before you know it, dishes are flying, insults are being hurled, we lose our Christian witness – and things get a little scary!</a:t>
            </a:r>
          </a:p>
          <a:p>
            <a:pPr algn="l"/>
            <a:r>
              <a:rPr lang="en-GB" b="1" i="0" dirty="0">
                <a:solidFill>
                  <a:srgbClr val="FF0000"/>
                </a:solidFill>
                <a:effectLst/>
                <a:latin typeface="ui-sans-serif"/>
              </a:rPr>
              <a:t>Men Like to Talk Things Out in Their Heads. Women Just Like to Talk Things Out.</a:t>
            </a:r>
            <a:endParaRPr lang="en-GB" b="0" i="0" dirty="0">
              <a:solidFill>
                <a:srgbClr val="FF0000"/>
              </a:solidFill>
              <a:effectLst/>
              <a:latin typeface="ui-sans-serif"/>
            </a:endParaRPr>
          </a:p>
          <a:p>
            <a:pPr algn="l"/>
            <a:r>
              <a:rPr lang="en-GB" b="0" i="0" dirty="0">
                <a:solidFill>
                  <a:srgbClr val="000000"/>
                </a:solidFill>
                <a:effectLst/>
                <a:latin typeface="ui-sans-serif"/>
              </a:rPr>
              <a:t>A man will often go silent to think things through. He does not mean to offend anyone. But to a woman silence says </a:t>
            </a:r>
            <a:r>
              <a:rPr lang="en-GB" b="0" i="1" dirty="0">
                <a:solidFill>
                  <a:srgbClr val="000000"/>
                </a:solidFill>
                <a:effectLst/>
                <a:latin typeface="ui-sans-serif"/>
              </a:rPr>
              <a:t>a lot. </a:t>
            </a:r>
            <a:r>
              <a:rPr lang="en-GB" b="0" i="0" dirty="0">
                <a:solidFill>
                  <a:srgbClr val="000000"/>
                </a:solidFill>
                <a:effectLst/>
                <a:latin typeface="ui-sans-serif"/>
              </a:rPr>
              <a:t>It says:</a:t>
            </a:r>
          </a:p>
          <a:p>
            <a:pPr algn="l"/>
            <a:r>
              <a:rPr lang="en-GB" b="0" i="1" dirty="0">
                <a:solidFill>
                  <a:srgbClr val="000000"/>
                </a:solidFill>
                <a:effectLst/>
                <a:latin typeface="ui-sans-serif"/>
              </a:rPr>
              <a:t>-You’re not worthy of my time.</a:t>
            </a:r>
            <a:endParaRPr lang="en-GB" b="0" i="0" dirty="0">
              <a:solidFill>
                <a:srgbClr val="000000"/>
              </a:solidFill>
              <a:effectLst/>
              <a:latin typeface="ui-sans-serif"/>
            </a:endParaRPr>
          </a:p>
          <a:p>
            <a:pPr algn="l"/>
            <a:r>
              <a:rPr lang="en-GB" b="0" i="1" dirty="0">
                <a:solidFill>
                  <a:srgbClr val="000000"/>
                </a:solidFill>
                <a:effectLst/>
                <a:latin typeface="ui-sans-serif"/>
              </a:rPr>
              <a:t>-I don’t really care what you think.</a:t>
            </a:r>
            <a:endParaRPr lang="en-GB" b="0" i="0" dirty="0">
              <a:solidFill>
                <a:srgbClr val="000000"/>
              </a:solidFill>
              <a:effectLst/>
              <a:latin typeface="ui-sans-serif"/>
            </a:endParaRPr>
          </a:p>
          <a:p>
            <a:pPr algn="l"/>
            <a:r>
              <a:rPr lang="en-GB" b="0" i="1" dirty="0">
                <a:solidFill>
                  <a:srgbClr val="000000"/>
                </a:solidFill>
                <a:effectLst/>
                <a:latin typeface="ui-sans-serif"/>
              </a:rPr>
              <a:t>-Go away, you are bothering me.</a:t>
            </a:r>
            <a:endParaRPr lang="en-GB" b="0" i="0" dirty="0">
              <a:solidFill>
                <a:srgbClr val="000000"/>
              </a:solidFill>
              <a:effectLst/>
              <a:latin typeface="ui-sans-serif"/>
            </a:endParaRPr>
          </a:p>
          <a:p>
            <a:pPr algn="l"/>
            <a:r>
              <a:rPr lang="en-GB" b="0" i="0" dirty="0">
                <a:solidFill>
                  <a:srgbClr val="000000"/>
                </a:solidFill>
                <a:effectLst/>
                <a:latin typeface="ui-sans-serif"/>
              </a:rPr>
              <a:t>Alternately, a woman is not trying to nag by wanting to talk things out – that’s just the way they are wired.</a:t>
            </a:r>
          </a:p>
          <a:p>
            <a:pPr marL="0" indent="0">
              <a:buNone/>
            </a:pPr>
            <a:endParaRPr lang="en-GB" dirty="0"/>
          </a:p>
        </p:txBody>
      </p:sp>
    </p:spTree>
    <p:extLst>
      <p:ext uri="{BB962C8B-B14F-4D97-AF65-F5344CB8AC3E}">
        <p14:creationId xmlns:p14="http://schemas.microsoft.com/office/powerpoint/2010/main" val="7811346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{3AE82961-2211-4326-9DC7-0C2BE709F6DD}tf02900722</Template>
  <TotalTime>5285</TotalTime>
  <Words>1970</Words>
  <Application>Microsoft Office PowerPoint</Application>
  <PresentationFormat>Widescreen</PresentationFormat>
  <Paragraphs>70</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Century Gothic</vt:lpstr>
      <vt:lpstr>Google Sans</vt:lpstr>
      <vt:lpstr>ui-sans-serif</vt:lpstr>
      <vt:lpstr>Wingdings 3</vt:lpstr>
      <vt:lpstr>Ion Boardroom</vt:lpstr>
      <vt:lpstr>Understanding and Respecting the God-Given Differences between Men and Women</vt:lpstr>
      <vt:lpstr>Introduction</vt:lpstr>
      <vt:lpstr> Uniquely created with equal standing before the Father </vt:lpstr>
      <vt:lpstr>Key to building strong marriages</vt:lpstr>
      <vt:lpstr>Men and Women Think Differently</vt:lpstr>
      <vt:lpstr>Men are Better “Systemisers,” and Women are Better “Empathizers”</vt:lpstr>
      <vt:lpstr>Men Don’t See as Clearly as Women</vt:lpstr>
      <vt:lpstr>Women are Fantastic at Multitasking. Men… Not So Much.</vt:lpstr>
      <vt:lpstr>Men and Women Communicate Differently</vt:lpstr>
      <vt:lpstr>A Man’s Communication is Generally Confined to his words; a Woman Communicates through both Verbal and Non-Verbal Means</vt:lpstr>
      <vt:lpstr>Men and Women Want Different Things</vt:lpstr>
      <vt:lpstr>Men want to be respected. </vt:lpstr>
      <vt:lpstr>Women want to be chosen.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Respecting the God-Given Differences between Men and Women</dc:title>
  <dc:creator>Richard Adekoya</dc:creator>
  <cp:lastModifiedBy>Richard Adekoya</cp:lastModifiedBy>
  <cp:revision>2</cp:revision>
  <dcterms:created xsi:type="dcterms:W3CDTF">2023-03-20T20:08:24Z</dcterms:created>
  <dcterms:modified xsi:type="dcterms:W3CDTF">2023-03-25T23:18:36Z</dcterms:modified>
</cp:coreProperties>
</file>