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2" d="100"/>
          <a:sy n="82" d="100"/>
        </p:scale>
        <p:origin x="72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4/8/2023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4/8/2023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biblia.com/bible/esv/2%20Cor%204.17"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BFE6E-45F7-2961-95D7-1A920797CBF9}"/>
              </a:ext>
            </a:extLst>
          </p:cNvPr>
          <p:cNvSpPr>
            <a:spLocks noGrp="1"/>
          </p:cNvSpPr>
          <p:nvPr>
            <p:ph type="ctrTitle"/>
          </p:nvPr>
        </p:nvSpPr>
        <p:spPr>
          <a:xfrm>
            <a:off x="139959" y="307910"/>
            <a:ext cx="11971176" cy="3035819"/>
          </a:xfrm>
        </p:spPr>
        <p:txBody>
          <a:bodyPr>
            <a:normAutofit fontScale="90000"/>
          </a:bodyPr>
          <a:lstStyle/>
          <a:p>
            <a:pPr algn="ct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br>
              <a:rPr lang="en-GB" sz="5300" b="1" i="0" dirty="0">
                <a:solidFill>
                  <a:srgbClr val="333333"/>
                </a:solidFill>
                <a:effectLst/>
                <a:latin typeface="Helvetica" panose="020B0604020202020204" pitchFamily="34" charset="0"/>
              </a:rPr>
            </a:br>
            <a:r>
              <a:rPr lang="en-GB" sz="8900" b="1" i="0" dirty="0">
                <a:solidFill>
                  <a:srgbClr val="333333"/>
                </a:solidFill>
                <a:effectLst/>
                <a:latin typeface="Helvetica" panose="020B0604020202020204" pitchFamily="34" charset="0"/>
              </a:rPr>
              <a:t>“What If Christ was Not Raised. . . " </a:t>
            </a:r>
            <a:br>
              <a:rPr lang="en-GB" b="1" i="0" dirty="0">
                <a:solidFill>
                  <a:srgbClr val="333333"/>
                </a:solidFill>
                <a:effectLst/>
                <a:latin typeface="Helvetica" panose="020B0604020202020204" pitchFamily="34" charset="0"/>
              </a:rPr>
            </a:br>
            <a:endParaRPr lang="en-GB" dirty="0"/>
          </a:p>
        </p:txBody>
      </p:sp>
      <p:sp>
        <p:nvSpPr>
          <p:cNvPr id="3" name="Subtitle 2">
            <a:extLst>
              <a:ext uri="{FF2B5EF4-FFF2-40B4-BE49-F238E27FC236}">
                <a16:creationId xmlns:a16="http://schemas.microsoft.com/office/drawing/2014/main" id="{07044C89-73EB-C354-E65C-FFD16BF10A17}"/>
              </a:ext>
            </a:extLst>
          </p:cNvPr>
          <p:cNvSpPr>
            <a:spLocks noGrp="1"/>
          </p:cNvSpPr>
          <p:nvPr>
            <p:ph type="subTitle" idx="1"/>
          </p:nvPr>
        </p:nvSpPr>
        <p:spPr/>
        <p:txBody>
          <a:bodyPr>
            <a:normAutofit/>
          </a:bodyPr>
          <a:lstStyle/>
          <a:p>
            <a:pPr algn="ctr"/>
            <a:r>
              <a:rPr lang="en-GB" sz="3600" dirty="0"/>
              <a:t>1 Corinthians 15: 14-20</a:t>
            </a:r>
          </a:p>
        </p:txBody>
      </p:sp>
    </p:spTree>
    <p:extLst>
      <p:ext uri="{BB962C8B-B14F-4D97-AF65-F5344CB8AC3E}">
        <p14:creationId xmlns:p14="http://schemas.microsoft.com/office/powerpoint/2010/main" val="269174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D91A-66A0-BFDC-BC5E-0CDA324FB993}"/>
              </a:ext>
            </a:extLst>
          </p:cNvPr>
          <p:cNvSpPr>
            <a:spLocks noGrp="1"/>
          </p:cNvSpPr>
          <p:nvPr>
            <p:ph type="title"/>
          </p:nvPr>
        </p:nvSpPr>
        <p:spPr/>
        <p:txBody>
          <a:bodyPr/>
          <a:lstStyle/>
          <a:p>
            <a:br>
              <a:rPr lang="en-GB" dirty="0"/>
            </a:br>
            <a:r>
              <a:rPr lang="en-GB" dirty="0"/>
              <a:t>Introduction</a:t>
            </a:r>
          </a:p>
        </p:txBody>
      </p:sp>
      <p:sp>
        <p:nvSpPr>
          <p:cNvPr id="3" name="Content Placeholder 2">
            <a:extLst>
              <a:ext uri="{FF2B5EF4-FFF2-40B4-BE49-F238E27FC236}">
                <a16:creationId xmlns:a16="http://schemas.microsoft.com/office/drawing/2014/main" id="{BF8BEB9F-524F-8BB2-C809-EF833362BD33}"/>
              </a:ext>
            </a:extLst>
          </p:cNvPr>
          <p:cNvSpPr>
            <a:spLocks noGrp="1"/>
          </p:cNvSpPr>
          <p:nvPr>
            <p:ph idx="1"/>
          </p:nvPr>
        </p:nvSpPr>
        <p:spPr>
          <a:xfrm>
            <a:off x="858416" y="2015732"/>
            <a:ext cx="10739535" cy="4037749"/>
          </a:xfrm>
        </p:spPr>
        <p:txBody>
          <a:bodyPr>
            <a:noAutofit/>
          </a:bodyPr>
          <a:lstStyle/>
          <a:p>
            <a:r>
              <a:rPr lang="en-GB" sz="2800" dirty="0"/>
              <a:t>Just imagine that Jesus was not raised from that tomb what would have been our testimony today? </a:t>
            </a:r>
            <a:r>
              <a:rPr lang="en-GB" sz="2800" dirty="0" err="1"/>
              <a:t>Infact</a:t>
            </a:r>
            <a:r>
              <a:rPr lang="en-GB" sz="2800" dirty="0"/>
              <a:t>, our faith would have been meaningless, we would not a message and our lives would have been in mess and we would have been messed up. Paul says there are certain things would be in shambles if Christ did not rise from the dead. Then verse 20 reverses the whole paragraph: "But in fact Christ has been raised from the dead." So let's look at those five things.</a:t>
            </a:r>
          </a:p>
        </p:txBody>
      </p:sp>
    </p:spTree>
    <p:extLst>
      <p:ext uri="{BB962C8B-B14F-4D97-AF65-F5344CB8AC3E}">
        <p14:creationId xmlns:p14="http://schemas.microsoft.com/office/powerpoint/2010/main" val="709882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7402A-2BC8-5A4B-B3F2-B96E751A3953}"/>
              </a:ext>
            </a:extLst>
          </p:cNvPr>
          <p:cNvSpPr>
            <a:spLocks noGrp="1"/>
          </p:cNvSpPr>
          <p:nvPr>
            <p:ph type="title"/>
          </p:nvPr>
        </p:nvSpPr>
        <p:spPr/>
        <p:txBody>
          <a:bodyPr>
            <a:normAutofit fontScale="90000"/>
          </a:bodyPr>
          <a:lstStyle/>
          <a:p>
            <a:br>
              <a:rPr lang="en-GB" dirty="0"/>
            </a:br>
            <a:r>
              <a:rPr lang="en-GB" dirty="0"/>
              <a:t>1. </a:t>
            </a:r>
            <a:r>
              <a:rPr lang="en-GB" b="1" i="0" dirty="0">
                <a:solidFill>
                  <a:srgbClr val="333333"/>
                </a:solidFill>
                <a:effectLst/>
                <a:latin typeface="Helvetica" panose="020B0604020202020204" pitchFamily="34" charset="0"/>
              </a:rPr>
              <a:t>We Are Forgiven for Our Sins </a:t>
            </a:r>
            <a:r>
              <a:rPr lang="en-GB" sz="1700" b="1" i="0" dirty="0">
                <a:solidFill>
                  <a:srgbClr val="333333"/>
                </a:solidFill>
                <a:effectLst/>
                <a:latin typeface="Helvetica" panose="020B0604020202020204" pitchFamily="34" charset="0"/>
              </a:rPr>
              <a:t> v.17</a:t>
            </a:r>
            <a:br>
              <a:rPr lang="en-GB" b="1" i="0" dirty="0">
                <a:solidFill>
                  <a:srgbClr val="333333"/>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05973108-F161-AE0C-021F-5F326CDD0270}"/>
              </a:ext>
            </a:extLst>
          </p:cNvPr>
          <p:cNvSpPr>
            <a:spLocks noGrp="1"/>
          </p:cNvSpPr>
          <p:nvPr>
            <p:ph sz="half" idx="1"/>
          </p:nvPr>
        </p:nvSpPr>
        <p:spPr/>
        <p:txBody>
          <a:bodyPr>
            <a:normAutofit lnSpcReduction="10000"/>
          </a:bodyPr>
          <a:lstStyle/>
          <a:p>
            <a:r>
              <a:rPr lang="en-GB" dirty="0">
                <a:solidFill>
                  <a:srgbClr val="333333"/>
                </a:solidFill>
                <a:latin typeface="Georgia" panose="02040502050405020303" pitchFamily="18" charset="0"/>
              </a:rPr>
              <a:t>I</a:t>
            </a:r>
            <a:r>
              <a:rPr lang="en-GB" b="0" i="0" dirty="0">
                <a:solidFill>
                  <a:srgbClr val="333333"/>
                </a:solidFill>
                <a:effectLst/>
                <a:latin typeface="Georgia" panose="02040502050405020303" pitchFamily="18" charset="0"/>
              </a:rPr>
              <a:t>f God holds our sins against us—and we all have sinned!—then there is no hope of anything else from God. The foundation for every other blessing from God is that God won't hold our sins against us. Everything hangs on forgiveness and this forgiveness came by the death and resurrection of Jesus Christ. </a:t>
            </a:r>
            <a:endParaRPr lang="en-GB" dirty="0"/>
          </a:p>
        </p:txBody>
      </p:sp>
      <p:sp>
        <p:nvSpPr>
          <p:cNvPr id="4" name="Content Placeholder 3">
            <a:extLst>
              <a:ext uri="{FF2B5EF4-FFF2-40B4-BE49-F238E27FC236}">
                <a16:creationId xmlns:a16="http://schemas.microsoft.com/office/drawing/2014/main" id="{05E46DF5-320C-AA51-BA87-68C684EE880A}"/>
              </a:ext>
            </a:extLst>
          </p:cNvPr>
          <p:cNvSpPr>
            <a:spLocks noGrp="1"/>
          </p:cNvSpPr>
          <p:nvPr>
            <p:ph sz="half" idx="2"/>
          </p:nvPr>
        </p:nvSpPr>
        <p:spPr/>
        <p:txBody>
          <a:bodyPr>
            <a:normAutofit lnSpcReduction="10000"/>
          </a:bodyPr>
          <a:lstStyle/>
          <a:p>
            <a:r>
              <a:rPr lang="en-GB" dirty="0">
                <a:solidFill>
                  <a:schemeClr val="accent3">
                    <a:lumMod val="75000"/>
                  </a:schemeClr>
                </a:solidFill>
                <a:latin typeface="Georgia" panose="02040502050405020303" pitchFamily="18" charset="0"/>
              </a:rPr>
              <a:t>I</a:t>
            </a:r>
            <a:r>
              <a:rPr lang="en-GB" b="0" i="0" dirty="0">
                <a:solidFill>
                  <a:schemeClr val="accent3">
                    <a:lumMod val="75000"/>
                  </a:schemeClr>
                </a:solidFill>
                <a:effectLst/>
                <a:latin typeface="Georgia" panose="02040502050405020303" pitchFamily="18" charset="0"/>
              </a:rPr>
              <a:t>f God holds our sins against us—and we all have sinned!—then there is no hope of anything else from God. The foundation for every other blessing from God is that God won't hold our sins against us. Everything hangs on forgiveness. -Romans 4:25; 5:8</a:t>
            </a:r>
          </a:p>
          <a:p>
            <a:r>
              <a:rPr lang="en-GB" dirty="0">
                <a:solidFill>
                  <a:schemeClr val="accent3">
                    <a:lumMod val="75000"/>
                  </a:schemeClr>
                </a:solidFill>
              </a:rPr>
              <a:t>he gave us forgiveness and glorified Jesus as the all-sufficient forgiver;</a:t>
            </a:r>
          </a:p>
        </p:txBody>
      </p:sp>
    </p:spTree>
    <p:extLst>
      <p:ext uri="{BB962C8B-B14F-4D97-AF65-F5344CB8AC3E}">
        <p14:creationId xmlns:p14="http://schemas.microsoft.com/office/powerpoint/2010/main" val="3999636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12F39-570C-9C70-0DAD-10D189BF72B8}"/>
              </a:ext>
            </a:extLst>
          </p:cNvPr>
          <p:cNvSpPr>
            <a:spLocks noGrp="1"/>
          </p:cNvSpPr>
          <p:nvPr>
            <p:ph type="title"/>
          </p:nvPr>
        </p:nvSpPr>
        <p:spPr/>
        <p:txBody>
          <a:bodyPr>
            <a:normAutofit fontScale="90000"/>
          </a:bodyPr>
          <a:lstStyle/>
          <a:p>
            <a:br>
              <a:rPr lang="en-GB" dirty="0"/>
            </a:br>
            <a:r>
              <a:rPr lang="en-GB" b="1" i="0" dirty="0">
                <a:solidFill>
                  <a:srgbClr val="333333"/>
                </a:solidFill>
                <a:effectLst/>
                <a:latin typeface="Helvetica" panose="020B0604020202020204" pitchFamily="34" charset="0"/>
              </a:rPr>
              <a:t>2. Our Faith Is Well-Founded </a:t>
            </a:r>
            <a:r>
              <a:rPr kumimoji="0" lang="en-GB" sz="1700" b="1" i="0" u="none" strike="noStrike" kern="1200" cap="all" spc="0" normalizeH="0" baseline="0" noProof="0" dirty="0">
                <a:ln>
                  <a:noFill/>
                </a:ln>
                <a:solidFill>
                  <a:srgbClr val="333333"/>
                </a:solidFill>
                <a:effectLst/>
                <a:uLnTx/>
                <a:uFillTx/>
                <a:latin typeface="Helvetica" panose="020B0604020202020204" pitchFamily="34" charset="0"/>
                <a:ea typeface="+mj-ea"/>
                <a:cs typeface="+mj-cs"/>
              </a:rPr>
              <a:t>v.14</a:t>
            </a:r>
            <a:br>
              <a:rPr lang="en-GB" b="1" i="0" dirty="0">
                <a:solidFill>
                  <a:srgbClr val="333333"/>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F892B01C-9A08-7A53-6D6C-C98049D3771B}"/>
              </a:ext>
            </a:extLst>
          </p:cNvPr>
          <p:cNvSpPr>
            <a:spLocks noGrp="1"/>
          </p:cNvSpPr>
          <p:nvPr>
            <p:ph sz="half" idx="1"/>
          </p:nvPr>
        </p:nvSpPr>
        <p:spPr/>
        <p:txBody>
          <a:bodyPr>
            <a:normAutofit fontScale="92500" lnSpcReduction="20000"/>
          </a:bodyPr>
          <a:lstStyle/>
          <a:p>
            <a:r>
              <a:rPr lang="en-GB" dirty="0">
                <a:solidFill>
                  <a:srgbClr val="333333"/>
                </a:solidFill>
                <a:latin typeface="Georgia" panose="02040502050405020303" pitchFamily="18" charset="0"/>
              </a:rPr>
              <a:t>T</a:t>
            </a:r>
            <a:r>
              <a:rPr lang="en-GB" b="0" i="0" dirty="0">
                <a:solidFill>
                  <a:srgbClr val="333333"/>
                </a:solidFill>
                <a:effectLst/>
                <a:latin typeface="Georgia" panose="02040502050405020303" pitchFamily="18" charset="0"/>
              </a:rPr>
              <a:t>he resurrection of Jesus confirmed to us that is someone we can trust absolutely. </a:t>
            </a:r>
            <a:r>
              <a:rPr lang="en-GB" dirty="0">
                <a:solidFill>
                  <a:srgbClr val="333333"/>
                </a:solidFill>
                <a:latin typeface="Georgia" panose="02040502050405020303" pitchFamily="18" charset="0"/>
              </a:rPr>
              <a:t>Everyone wants a friend that is depend , reliable and </a:t>
            </a:r>
            <a:r>
              <a:rPr lang="en-GB" b="0" i="0" dirty="0">
                <a:solidFill>
                  <a:srgbClr val="333333"/>
                </a:solidFill>
                <a:effectLst/>
                <a:latin typeface="Georgia" panose="02040502050405020303" pitchFamily="18" charset="0"/>
              </a:rPr>
              <a:t>absolutely </a:t>
            </a:r>
            <a:r>
              <a:rPr lang="en-GB" dirty="0">
                <a:solidFill>
                  <a:srgbClr val="333333"/>
                </a:solidFill>
                <a:latin typeface="Georgia" panose="02040502050405020303" pitchFamily="18" charset="0"/>
              </a:rPr>
              <a:t>trustworthy.</a:t>
            </a:r>
            <a:r>
              <a:rPr lang="en-GB" b="0" i="0" dirty="0">
                <a:solidFill>
                  <a:srgbClr val="333333"/>
                </a:solidFill>
                <a:effectLst/>
                <a:latin typeface="Georgia" panose="02040502050405020303" pitchFamily="18" charset="0"/>
              </a:rPr>
              <a:t> Someone who, if you put your faith in him, it won't be in vain. He won't let you down. He will always be there. We want it because we were made for it.</a:t>
            </a:r>
            <a:endParaRPr lang="en-GB" dirty="0"/>
          </a:p>
        </p:txBody>
      </p:sp>
      <p:sp>
        <p:nvSpPr>
          <p:cNvPr id="4" name="Content Placeholder 3">
            <a:extLst>
              <a:ext uri="{FF2B5EF4-FFF2-40B4-BE49-F238E27FC236}">
                <a16:creationId xmlns:a16="http://schemas.microsoft.com/office/drawing/2014/main" id="{BD0E9EDF-72EB-373B-4664-13A1788E71D1}"/>
              </a:ext>
            </a:extLst>
          </p:cNvPr>
          <p:cNvSpPr>
            <a:spLocks noGrp="1"/>
          </p:cNvSpPr>
          <p:nvPr>
            <p:ph sz="half" idx="2"/>
          </p:nvPr>
        </p:nvSpPr>
        <p:spPr/>
        <p:txBody>
          <a:bodyPr>
            <a:normAutofit fontScale="92500" lnSpcReduction="20000"/>
          </a:bodyPr>
          <a:lstStyle/>
          <a:p>
            <a:r>
              <a:rPr lang="en-GB" dirty="0">
                <a:solidFill>
                  <a:schemeClr val="accent3">
                    <a:lumMod val="75000"/>
                  </a:schemeClr>
                </a:solidFill>
              </a:rPr>
              <a:t>The death of Jesus proves his love for us, and the resurrection proves his power over every enemy of life. And so there is someone you can count on. Someone absolutely trustworthy. Someone who will never let you down. Jesus is alive to be trusted. "The life I live I live by faith in the Son of God who loved me and gave himself for me" (Galatians 2:20).</a:t>
            </a:r>
          </a:p>
          <a:p>
            <a:r>
              <a:rPr lang="en-GB" dirty="0">
                <a:solidFill>
                  <a:schemeClr val="accent3">
                    <a:lumMod val="75000"/>
                  </a:schemeClr>
                </a:solidFill>
              </a:rPr>
              <a:t>he gave us a friend to count on and glorified Jesus as utterly reliable;</a:t>
            </a:r>
          </a:p>
        </p:txBody>
      </p:sp>
    </p:spTree>
    <p:extLst>
      <p:ext uri="{BB962C8B-B14F-4D97-AF65-F5344CB8AC3E}">
        <p14:creationId xmlns:p14="http://schemas.microsoft.com/office/powerpoint/2010/main" val="4056831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81D0-2923-55E7-7397-807E2A9543D3}"/>
              </a:ext>
            </a:extLst>
          </p:cNvPr>
          <p:cNvSpPr>
            <a:spLocks noGrp="1"/>
          </p:cNvSpPr>
          <p:nvPr>
            <p:ph type="title"/>
          </p:nvPr>
        </p:nvSpPr>
        <p:spPr/>
        <p:txBody>
          <a:bodyPr>
            <a:normAutofit fontScale="90000"/>
          </a:bodyPr>
          <a:lstStyle/>
          <a:p>
            <a:br>
              <a:rPr lang="en-GB" dirty="0"/>
            </a:br>
            <a:r>
              <a:rPr lang="en-GB" b="1" i="0" dirty="0">
                <a:solidFill>
                  <a:srgbClr val="333333"/>
                </a:solidFill>
                <a:effectLst/>
                <a:latin typeface="Helvetica" panose="020B0604020202020204" pitchFamily="34" charset="0"/>
              </a:rPr>
              <a:t>3. The Apostles Preach What Is True </a:t>
            </a:r>
            <a:r>
              <a:rPr kumimoji="0" lang="en-GB" sz="1700" b="1" i="0" u="none" strike="noStrike" kern="1200" cap="all" spc="0" normalizeH="0" baseline="0" noProof="0" dirty="0">
                <a:ln>
                  <a:noFill/>
                </a:ln>
                <a:solidFill>
                  <a:srgbClr val="333333"/>
                </a:solidFill>
                <a:effectLst/>
                <a:uLnTx/>
                <a:uFillTx/>
                <a:latin typeface="Helvetica" panose="020B0604020202020204" pitchFamily="34" charset="0"/>
                <a:ea typeface="+mj-ea"/>
                <a:cs typeface="+mj-cs"/>
              </a:rPr>
              <a:t>v.15</a:t>
            </a:r>
            <a:br>
              <a:rPr lang="en-GB" b="1" i="0" dirty="0">
                <a:solidFill>
                  <a:srgbClr val="333333"/>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F470D1E5-D963-60FC-0DE4-B612FC7E249B}"/>
              </a:ext>
            </a:extLst>
          </p:cNvPr>
          <p:cNvSpPr>
            <a:spLocks noGrp="1"/>
          </p:cNvSpPr>
          <p:nvPr>
            <p:ph sz="half" idx="1"/>
          </p:nvPr>
        </p:nvSpPr>
        <p:spPr/>
        <p:txBody>
          <a:bodyPr>
            <a:normAutofit lnSpcReduction="10000"/>
          </a:bodyPr>
          <a:lstStyle/>
          <a:p>
            <a:r>
              <a:rPr lang="en-GB" dirty="0"/>
              <a:t>The resurrection of Jesus Christ from the grave after the third day confirms that everything the apostles preach about was true. They are not false witnesses about God. They are true.</a:t>
            </a:r>
          </a:p>
        </p:txBody>
      </p:sp>
      <p:sp>
        <p:nvSpPr>
          <p:cNvPr id="4" name="Content Placeholder 3">
            <a:extLst>
              <a:ext uri="{FF2B5EF4-FFF2-40B4-BE49-F238E27FC236}">
                <a16:creationId xmlns:a16="http://schemas.microsoft.com/office/drawing/2014/main" id="{5C46A08B-3E2C-89AF-0616-BA41F0C0FE35}"/>
              </a:ext>
            </a:extLst>
          </p:cNvPr>
          <p:cNvSpPr>
            <a:spLocks noGrp="1"/>
          </p:cNvSpPr>
          <p:nvPr>
            <p:ph sz="half" idx="2"/>
          </p:nvPr>
        </p:nvSpPr>
        <p:spPr>
          <a:xfrm>
            <a:off x="6413770" y="2017342"/>
            <a:ext cx="4866939" cy="3767637"/>
          </a:xfrm>
        </p:spPr>
        <p:txBody>
          <a:bodyPr>
            <a:normAutofit lnSpcReduction="10000"/>
          </a:bodyPr>
          <a:lstStyle/>
          <a:p>
            <a:r>
              <a:rPr lang="en-GB" dirty="0">
                <a:solidFill>
                  <a:schemeClr val="accent3">
                    <a:lumMod val="75000"/>
                  </a:schemeClr>
                </a:solidFill>
              </a:rPr>
              <a:t>And Jesus came into the world to say, "I am the way, the truth, and the life" (John 14:6). And then he rose from the dead to vindicate his claim. Jesus has a right to tell us what is absolutely true because in the resurrection God proved him to be absolutely true.</a:t>
            </a:r>
          </a:p>
          <a:p>
            <a:r>
              <a:rPr lang="en-GB" dirty="0">
                <a:solidFill>
                  <a:schemeClr val="accent3">
                    <a:lumMod val="75000"/>
                  </a:schemeClr>
                </a:solidFill>
              </a:rPr>
              <a:t>he gave us guidance and unchanging truth and glorified Jesus as the absolute foundation for truth and righteousness;</a:t>
            </a:r>
          </a:p>
        </p:txBody>
      </p:sp>
    </p:spTree>
    <p:extLst>
      <p:ext uri="{BB962C8B-B14F-4D97-AF65-F5344CB8AC3E}">
        <p14:creationId xmlns:p14="http://schemas.microsoft.com/office/powerpoint/2010/main" val="3234292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0B56E-68F4-A280-57DB-5D6AAE470C83}"/>
              </a:ext>
            </a:extLst>
          </p:cNvPr>
          <p:cNvSpPr>
            <a:spLocks noGrp="1"/>
          </p:cNvSpPr>
          <p:nvPr>
            <p:ph type="title"/>
          </p:nvPr>
        </p:nvSpPr>
        <p:spPr/>
        <p:txBody>
          <a:bodyPr>
            <a:normAutofit fontScale="90000"/>
          </a:bodyPr>
          <a:lstStyle/>
          <a:p>
            <a:br>
              <a:rPr lang="en-GB" dirty="0"/>
            </a:br>
            <a:r>
              <a:rPr lang="en-GB" b="1" i="0" dirty="0">
                <a:solidFill>
                  <a:srgbClr val="333333"/>
                </a:solidFill>
                <a:effectLst/>
                <a:latin typeface="Helvetica" panose="020B0604020202020204" pitchFamily="34" charset="0"/>
              </a:rPr>
              <a:t>4. We Are to Be Envied </a:t>
            </a:r>
            <a:r>
              <a:rPr kumimoji="0" lang="en-GB" sz="1700" b="1" i="0" u="none" strike="noStrike" kern="1200" cap="all" spc="0" normalizeH="0" baseline="0" noProof="0" dirty="0">
                <a:ln>
                  <a:noFill/>
                </a:ln>
                <a:solidFill>
                  <a:srgbClr val="333333"/>
                </a:solidFill>
                <a:effectLst/>
                <a:uLnTx/>
                <a:uFillTx/>
                <a:latin typeface="Helvetica" panose="020B0604020202020204" pitchFamily="34" charset="0"/>
                <a:ea typeface="+mj-ea"/>
                <a:cs typeface="+mj-cs"/>
              </a:rPr>
              <a:t>v.19</a:t>
            </a:r>
            <a:r>
              <a:rPr lang="en-GB" b="1" i="0" dirty="0">
                <a:solidFill>
                  <a:srgbClr val="333333"/>
                </a:solidFill>
                <a:effectLst/>
                <a:latin typeface="Helvetica" panose="020B0604020202020204" pitchFamily="34" charset="0"/>
              </a:rPr>
              <a:t> </a:t>
            </a:r>
            <a:br>
              <a:rPr lang="en-GB" b="1" i="0" dirty="0">
                <a:solidFill>
                  <a:srgbClr val="333333"/>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AF4DB35F-1E26-68F2-575F-059AD9B6A1C9}"/>
              </a:ext>
            </a:extLst>
          </p:cNvPr>
          <p:cNvSpPr>
            <a:spLocks noGrp="1"/>
          </p:cNvSpPr>
          <p:nvPr>
            <p:ph sz="half" idx="1"/>
          </p:nvPr>
        </p:nvSpPr>
        <p:spPr>
          <a:xfrm>
            <a:off x="1240971" y="2010878"/>
            <a:ext cx="5103846" cy="4042233"/>
          </a:xfrm>
        </p:spPr>
        <p:txBody>
          <a:bodyPr>
            <a:normAutofit fontScale="85000" lnSpcReduction="10000"/>
          </a:bodyPr>
          <a:lstStyle/>
          <a:p>
            <a:pPr algn="l" fontAlgn="base"/>
            <a:r>
              <a:rPr lang="en-GB" dirty="0">
                <a:solidFill>
                  <a:srgbClr val="333333"/>
                </a:solidFill>
              </a:rPr>
              <a:t>The message of the Gospel </a:t>
            </a:r>
            <a:r>
              <a:rPr lang="en-GB" b="0" i="0" dirty="0">
                <a:solidFill>
                  <a:srgbClr val="333333"/>
                </a:solidFill>
                <a:effectLst/>
              </a:rPr>
              <a:t>is not in vain—it is full, meaningful, valid, valuable, significant.</a:t>
            </a:r>
          </a:p>
          <a:p>
            <a:pPr algn="l" fontAlgn="base"/>
            <a:r>
              <a:rPr lang="en-GB" b="0" i="0" dirty="0">
                <a:solidFill>
                  <a:srgbClr val="333333"/>
                </a:solidFill>
                <a:effectLst/>
              </a:rPr>
              <a:t>If Christ is not raised, then living for Him, doing what He says, following His will is a great delusion. We should be pitied like insane people who live by hallucinations. But since he has been raised and is alive and reigns as king forever, all our obedience, all our love, all our self-denial is not just not-to-be-pitied, but is positively enviable. "This slight momentary affliction is working for us an eternal weight of glory beyond all comparison," Paul said (</a:t>
            </a:r>
            <a:r>
              <a:rPr lang="en-GB" b="0" i="0" u="sng" dirty="0">
                <a:solidFill>
                  <a:srgbClr val="666666"/>
                </a:solidFill>
                <a:effectLst/>
                <a:hlinkClick r:id="rId2"/>
              </a:rPr>
              <a:t>2 Corinthians 4:17</a:t>
            </a:r>
            <a:r>
              <a:rPr lang="en-GB" b="0" i="0" dirty="0">
                <a:solidFill>
                  <a:srgbClr val="333333"/>
                </a:solidFill>
                <a:effectLst/>
              </a:rPr>
              <a:t>).</a:t>
            </a:r>
          </a:p>
          <a:p>
            <a:endParaRPr lang="en-GB" dirty="0"/>
          </a:p>
        </p:txBody>
      </p:sp>
      <p:sp>
        <p:nvSpPr>
          <p:cNvPr id="4" name="Content Placeholder 3">
            <a:extLst>
              <a:ext uri="{FF2B5EF4-FFF2-40B4-BE49-F238E27FC236}">
                <a16:creationId xmlns:a16="http://schemas.microsoft.com/office/drawing/2014/main" id="{CC2DFAE5-C276-3D39-E683-6894E197457C}"/>
              </a:ext>
            </a:extLst>
          </p:cNvPr>
          <p:cNvSpPr>
            <a:spLocks noGrp="1"/>
          </p:cNvSpPr>
          <p:nvPr>
            <p:ph sz="half" idx="2"/>
          </p:nvPr>
        </p:nvSpPr>
        <p:spPr>
          <a:xfrm>
            <a:off x="6413771" y="2017343"/>
            <a:ext cx="4645152" cy="3916926"/>
          </a:xfrm>
        </p:spPr>
        <p:txBody>
          <a:bodyPr>
            <a:normAutofit fontScale="85000" lnSpcReduction="10000"/>
          </a:bodyPr>
          <a:lstStyle/>
          <a:p>
            <a:pPr algn="l" fontAlgn="base"/>
            <a:r>
              <a:rPr lang="en-GB" sz="2400" dirty="0">
                <a:solidFill>
                  <a:schemeClr val="accent3">
                    <a:lumMod val="75000"/>
                  </a:schemeClr>
                </a:solidFill>
              </a:rPr>
              <a:t>Our</a:t>
            </a:r>
            <a:r>
              <a:rPr lang="en-GB" sz="2400" b="0" i="0" dirty="0">
                <a:solidFill>
                  <a:schemeClr val="accent3">
                    <a:lumMod val="75000"/>
                  </a:schemeClr>
                </a:solidFill>
                <a:effectLst/>
              </a:rPr>
              <a:t> lives count for something as a result of the resurrection of Jesus Christ. They have significance and usefulness, If </a:t>
            </a:r>
            <a:r>
              <a:rPr lang="en-GB" sz="2400" dirty="0">
                <a:solidFill>
                  <a:schemeClr val="accent3">
                    <a:lumMod val="75000"/>
                  </a:schemeClr>
                </a:solidFill>
              </a:rPr>
              <a:t>instead of our lives been </a:t>
            </a:r>
            <a:r>
              <a:rPr lang="en-GB" sz="2400" b="0" i="0" dirty="0">
                <a:solidFill>
                  <a:schemeClr val="accent3">
                    <a:lumMod val="75000"/>
                  </a:schemeClr>
                </a:solidFill>
                <a:effectLst/>
              </a:rPr>
              <a:t>in vain, empty, pointless, useless, insignificant—pitiable, our lives are enviable. Significant. Valuable. Eternal. we are actually </a:t>
            </a:r>
          </a:p>
          <a:p>
            <a:pPr algn="l" fontAlgn="base"/>
            <a:r>
              <a:rPr lang="en-GB" sz="2400" b="0" i="0" dirty="0">
                <a:solidFill>
                  <a:schemeClr val="accent3">
                    <a:lumMod val="75000"/>
                  </a:schemeClr>
                </a:solidFill>
                <a:effectLst/>
              </a:rPr>
              <a:t>he gave us a life that is not pitiable but enviable, a ministry that is not in vain but fruitful, and glorified Jesus as the source and goal of all life and all ministry;</a:t>
            </a:r>
          </a:p>
          <a:p>
            <a:pPr marL="0" indent="0">
              <a:buNone/>
            </a:pPr>
            <a:endParaRPr lang="en-GB" dirty="0"/>
          </a:p>
        </p:txBody>
      </p:sp>
    </p:spTree>
    <p:extLst>
      <p:ext uri="{BB962C8B-B14F-4D97-AF65-F5344CB8AC3E}">
        <p14:creationId xmlns:p14="http://schemas.microsoft.com/office/powerpoint/2010/main" val="2601424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4926D-782F-565D-D483-EC43A9F680A8}"/>
              </a:ext>
            </a:extLst>
          </p:cNvPr>
          <p:cNvSpPr>
            <a:spLocks noGrp="1"/>
          </p:cNvSpPr>
          <p:nvPr>
            <p:ph type="title"/>
          </p:nvPr>
        </p:nvSpPr>
        <p:spPr/>
        <p:txBody>
          <a:bodyPr>
            <a:normAutofit fontScale="90000"/>
          </a:bodyPr>
          <a:lstStyle/>
          <a:p>
            <a:br>
              <a:rPr lang="en-GB" dirty="0"/>
            </a:br>
            <a:r>
              <a:rPr lang="en-GB" b="1" dirty="0">
                <a:solidFill>
                  <a:srgbClr val="333333"/>
                </a:solidFill>
                <a:latin typeface="Helvetica" panose="020B0604020202020204" pitchFamily="34" charset="0"/>
              </a:rPr>
              <a:t>5</a:t>
            </a:r>
            <a:r>
              <a:rPr lang="en-GB" b="1" i="0" dirty="0">
                <a:solidFill>
                  <a:srgbClr val="333333"/>
                </a:solidFill>
                <a:effectLst/>
                <a:latin typeface="Helvetica" panose="020B0604020202020204" pitchFamily="34" charset="0"/>
              </a:rPr>
              <a:t>. Those Who Have Fallen Asleep Are Alive </a:t>
            </a:r>
            <a:r>
              <a:rPr kumimoji="0" lang="en-GB" sz="1700" b="1" i="0" u="none" strike="noStrike" kern="1200" cap="all" spc="0" normalizeH="0" baseline="0" noProof="0" dirty="0">
                <a:ln>
                  <a:noFill/>
                </a:ln>
                <a:solidFill>
                  <a:srgbClr val="333333"/>
                </a:solidFill>
                <a:effectLst/>
                <a:uLnTx/>
                <a:uFillTx/>
                <a:latin typeface="Helvetica" panose="020B0604020202020204" pitchFamily="34" charset="0"/>
                <a:ea typeface="+mj-ea"/>
                <a:cs typeface="+mj-cs"/>
              </a:rPr>
              <a:t>v.18</a:t>
            </a:r>
            <a:r>
              <a:rPr kumimoji="0" lang="en-GB" sz="3200" b="1" i="0" u="none" strike="noStrike" kern="1200" cap="all" spc="0" normalizeH="0" baseline="0" noProof="0" dirty="0">
                <a:ln>
                  <a:noFill/>
                </a:ln>
                <a:solidFill>
                  <a:srgbClr val="333333"/>
                </a:solidFill>
                <a:effectLst/>
                <a:uLnTx/>
                <a:uFillTx/>
                <a:latin typeface="Helvetica" panose="020B0604020202020204" pitchFamily="34" charset="0"/>
                <a:ea typeface="+mj-ea"/>
                <a:cs typeface="+mj-cs"/>
              </a:rPr>
              <a:t> </a:t>
            </a:r>
            <a:br>
              <a:rPr lang="en-GB" b="1" i="0" dirty="0">
                <a:solidFill>
                  <a:srgbClr val="333333"/>
                </a:solidFill>
                <a:effectLst/>
                <a:latin typeface="Helvetica" panose="020B0604020202020204" pitchFamily="34" charset="0"/>
              </a:rPr>
            </a:br>
            <a:endParaRPr lang="en-GB" dirty="0"/>
          </a:p>
        </p:txBody>
      </p:sp>
      <p:sp>
        <p:nvSpPr>
          <p:cNvPr id="3" name="Content Placeholder 2">
            <a:extLst>
              <a:ext uri="{FF2B5EF4-FFF2-40B4-BE49-F238E27FC236}">
                <a16:creationId xmlns:a16="http://schemas.microsoft.com/office/drawing/2014/main" id="{08E74478-E4FC-344E-8B0D-E20B56A4A720}"/>
              </a:ext>
            </a:extLst>
          </p:cNvPr>
          <p:cNvSpPr>
            <a:spLocks noGrp="1"/>
          </p:cNvSpPr>
          <p:nvPr>
            <p:ph sz="half" idx="1"/>
          </p:nvPr>
        </p:nvSpPr>
        <p:spPr/>
        <p:txBody>
          <a:bodyPr/>
          <a:lstStyle/>
          <a:p>
            <a:r>
              <a:rPr lang="en-GB" dirty="0">
                <a:solidFill>
                  <a:srgbClr val="333333"/>
                </a:solidFill>
                <a:latin typeface="Georgia" panose="02040502050405020303" pitchFamily="18" charset="0"/>
              </a:rPr>
              <a:t>B</a:t>
            </a:r>
            <a:r>
              <a:rPr lang="en-GB" b="0" i="0" dirty="0">
                <a:solidFill>
                  <a:srgbClr val="333333"/>
                </a:solidFill>
                <a:effectLst/>
                <a:latin typeface="Georgia" panose="02040502050405020303" pitchFamily="18" charset="0"/>
              </a:rPr>
              <a:t>ecause Christ is raised from the dead those who have fallen asleep in Him—those who have died in faith—have not perished and will not perish. They will resurrect just like Jesus and be alive forever. They will enter into the joy of their Master.</a:t>
            </a:r>
            <a:endParaRPr lang="en-GB" dirty="0"/>
          </a:p>
        </p:txBody>
      </p:sp>
      <p:sp>
        <p:nvSpPr>
          <p:cNvPr id="4" name="Content Placeholder 3">
            <a:extLst>
              <a:ext uri="{FF2B5EF4-FFF2-40B4-BE49-F238E27FC236}">
                <a16:creationId xmlns:a16="http://schemas.microsoft.com/office/drawing/2014/main" id="{129D4EC9-9D01-29A1-37DD-F5C117D05A5A}"/>
              </a:ext>
            </a:extLst>
          </p:cNvPr>
          <p:cNvSpPr>
            <a:spLocks noGrp="1"/>
          </p:cNvSpPr>
          <p:nvPr>
            <p:ph sz="half" idx="2"/>
          </p:nvPr>
        </p:nvSpPr>
        <p:spPr/>
        <p:txBody>
          <a:bodyPr/>
          <a:lstStyle/>
          <a:p>
            <a:r>
              <a:rPr lang="en-GB" dirty="0">
                <a:solidFill>
                  <a:schemeClr val="accent3">
                    <a:lumMod val="75000"/>
                  </a:schemeClr>
                </a:solidFill>
                <a:latin typeface="Georgia" panose="02040502050405020303" pitchFamily="18" charset="0"/>
              </a:rPr>
              <a:t>H</a:t>
            </a:r>
            <a:r>
              <a:rPr lang="en-GB" b="0" i="0" dirty="0">
                <a:solidFill>
                  <a:schemeClr val="accent3">
                    <a:lumMod val="75000"/>
                  </a:schemeClr>
                </a:solidFill>
                <a:effectLst/>
                <a:latin typeface="Georgia" panose="02040502050405020303" pitchFamily="18" charset="0"/>
              </a:rPr>
              <a:t>e gave us everlasting joy that will not be ended by death, and glorified Jesus as the author of life, the victor over death, and the first fruits of those who have fallen asleep</a:t>
            </a:r>
            <a:endParaRPr lang="en-GB" dirty="0">
              <a:solidFill>
                <a:schemeClr val="accent3">
                  <a:lumMod val="75000"/>
                </a:schemeClr>
              </a:solidFill>
            </a:endParaRPr>
          </a:p>
        </p:txBody>
      </p:sp>
    </p:spTree>
    <p:extLst>
      <p:ext uri="{BB962C8B-B14F-4D97-AF65-F5344CB8AC3E}">
        <p14:creationId xmlns:p14="http://schemas.microsoft.com/office/powerpoint/2010/main" val="2051719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FCD33-0EB6-05C0-9B47-CAA7F6D71D4D}"/>
              </a:ext>
            </a:extLst>
          </p:cNvPr>
          <p:cNvSpPr>
            <a:spLocks noGrp="1"/>
          </p:cNvSpPr>
          <p:nvPr>
            <p:ph type="title"/>
          </p:nvPr>
        </p:nvSpPr>
        <p:spPr/>
        <p:txBody>
          <a:bodyPr/>
          <a:lstStyle/>
          <a:p>
            <a:br>
              <a:rPr lang="en-GB" dirty="0"/>
            </a:br>
            <a:r>
              <a:rPr lang="en-GB" dirty="0"/>
              <a:t>Conclusion</a:t>
            </a:r>
          </a:p>
        </p:txBody>
      </p:sp>
      <p:sp>
        <p:nvSpPr>
          <p:cNvPr id="3" name="Content Placeholder 2">
            <a:extLst>
              <a:ext uri="{FF2B5EF4-FFF2-40B4-BE49-F238E27FC236}">
                <a16:creationId xmlns:a16="http://schemas.microsoft.com/office/drawing/2014/main" id="{DC1ECF5D-85A7-85A8-645F-3DA4D674C1D4}"/>
              </a:ext>
            </a:extLst>
          </p:cNvPr>
          <p:cNvSpPr>
            <a:spLocks noGrp="1"/>
          </p:cNvSpPr>
          <p:nvPr>
            <p:ph idx="1"/>
          </p:nvPr>
        </p:nvSpPr>
        <p:spPr/>
        <p:txBody>
          <a:bodyPr/>
          <a:lstStyle/>
          <a:p>
            <a:r>
              <a:rPr lang="en-GB" dirty="0"/>
              <a:t>Therefore I urge you with all my heart this morning to lift up your heart and say with the choirs on earth and in heaven:</a:t>
            </a:r>
          </a:p>
          <a:p>
            <a:pPr marL="0" indent="0">
              <a:buNone/>
            </a:pPr>
            <a:r>
              <a:rPr lang="en-GB" dirty="0"/>
              <a:t>      Worthy is the Lamb that was slain and hath redeemed us to God by his blood to receive power and riches and wisdom and strength and honour and glory and blessing. Amen.</a:t>
            </a:r>
          </a:p>
          <a:p>
            <a:pPr marL="0" indent="0">
              <a:buNone/>
            </a:pPr>
            <a:r>
              <a:rPr lang="en-GB" dirty="0"/>
              <a:t>I pray His death and resurrection will not be in vain over you and yours in Jesus Mighty Name.</a:t>
            </a:r>
          </a:p>
          <a:p>
            <a:endParaRPr lang="en-GB" dirty="0"/>
          </a:p>
          <a:p>
            <a:endParaRPr lang="en-GB" dirty="0"/>
          </a:p>
        </p:txBody>
      </p:sp>
    </p:spTree>
    <p:extLst>
      <p:ext uri="{BB962C8B-B14F-4D97-AF65-F5344CB8AC3E}">
        <p14:creationId xmlns:p14="http://schemas.microsoft.com/office/powerpoint/2010/main" val="38902506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610</TotalTime>
  <Words>991</Words>
  <Application>Microsoft Office PowerPoint</Application>
  <PresentationFormat>Widescreen</PresentationFormat>
  <Paragraphs>28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Georgia</vt:lpstr>
      <vt:lpstr>Gill Sans MT</vt:lpstr>
      <vt:lpstr>Helvetica</vt:lpstr>
      <vt:lpstr>Gallery</vt:lpstr>
      <vt:lpstr>                                  “What If Christ was Not Raised. . . "  </vt:lpstr>
      <vt:lpstr> Introduction</vt:lpstr>
      <vt:lpstr> 1. We Are Forgiven for Our Sins  v.17 </vt:lpstr>
      <vt:lpstr> 2. Our Faith Is Well-Founded v.14 </vt:lpstr>
      <vt:lpstr> 3. The Apostles Preach What Is True v.15 </vt:lpstr>
      <vt:lpstr> 4. We Are to Be Envied v.19  </vt:lpstr>
      <vt:lpstr> 5. Those Who Have Fallen Asleep Are Alive v.18  </vt:lpstr>
      <vt:lpstr>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“What If Christ was Not Raised. . . "  </dc:title>
  <dc:creator>Richard Adekoya</dc:creator>
  <cp:lastModifiedBy>Richard Adekoya</cp:lastModifiedBy>
  <cp:revision>1</cp:revision>
  <dcterms:created xsi:type="dcterms:W3CDTF">2023-04-08T20:26:45Z</dcterms:created>
  <dcterms:modified xsi:type="dcterms:W3CDTF">2023-04-09T06:37:25Z</dcterms:modified>
</cp:coreProperties>
</file>