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18" r:id="rId2"/>
    <p:sldId id="345" r:id="rId3"/>
    <p:sldId id="341" r:id="rId4"/>
    <p:sldId id="348" r:id="rId5"/>
    <p:sldId id="352" r:id="rId6"/>
    <p:sldId id="358" r:id="rId7"/>
    <p:sldId id="354" r:id="rId8"/>
    <p:sldId id="359" r:id="rId9"/>
    <p:sldId id="356"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29" autoAdjust="0"/>
  </p:normalViewPr>
  <p:slideViewPr>
    <p:cSldViewPr showGuides="1">
      <p:cViewPr varScale="1">
        <p:scale>
          <a:sx n="53" d="100"/>
          <a:sy n="53" d="100"/>
        </p:scale>
        <p:origin x="736" y="5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4/29/2023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4/29/2023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4/29/2023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4/29/2023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4/29/2023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4/29/2023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4/29/2023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4/29/2023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4/29/2023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4/29/2023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4/29/2023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4/29/2023</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84" y="404664"/>
            <a:ext cx="6552728" cy="3528392"/>
          </a:xfrm>
        </p:spPr>
        <p:txBody>
          <a:bodyPr>
            <a:normAutofit/>
          </a:bodyPr>
          <a:lstStyle/>
          <a:p>
            <a:r>
              <a:rPr lang="en-US" dirty="0"/>
              <a:t>Money Matters</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053852" y="1700808"/>
            <a:ext cx="11017223" cy="5157192"/>
          </a:xfrm>
        </p:spPr>
        <p:txBody>
          <a:bodyPr>
            <a:normAutofit lnSpcReduction="10000"/>
          </a:bodyPr>
          <a:lstStyle/>
          <a:p>
            <a:r>
              <a:rPr lang="en-US" dirty="0"/>
              <a:t>God say so much about it</a:t>
            </a:r>
          </a:p>
          <a:p>
            <a:pPr lvl="1"/>
            <a:r>
              <a:rPr lang="en-US" sz="2200" dirty="0"/>
              <a:t>16 of 38 Jesus’ parables deal with money and material possessions. </a:t>
            </a:r>
          </a:p>
          <a:p>
            <a:pPr lvl="1"/>
            <a:r>
              <a:rPr lang="en-US" sz="2200" dirty="0"/>
              <a:t>Over 2,300 bible passages deal with this topic; only about 500 verses on prayer and fewer than 500 on faith.</a:t>
            </a:r>
          </a:p>
          <a:p>
            <a:pPr marL="0" indent="0">
              <a:buNone/>
            </a:pPr>
            <a:r>
              <a:rPr lang="en-GB" dirty="0"/>
              <a:t>Money is certainly a hot topic for God</a:t>
            </a:r>
          </a:p>
          <a:p>
            <a:pPr marL="0" indent="0">
              <a:buNone/>
            </a:pPr>
            <a:r>
              <a:rPr lang="en-GB" dirty="0"/>
              <a:t>There are a lot of deceptions about money. There are a lot of disagreements about money and you can get criticized more over money matters than almost anything else. a lot of disasters concerning money</a:t>
            </a:r>
            <a:endParaRPr lang="en-US" dirty="0"/>
          </a:p>
          <a:p>
            <a:pPr marL="0" indent="0">
              <a:buNone/>
            </a:pPr>
            <a:endParaRPr lang="en-US" dirty="0"/>
          </a:p>
          <a:p>
            <a:pPr marL="0" indent="0">
              <a:buNone/>
            </a:pPr>
            <a:r>
              <a:rPr lang="en-US" dirty="0"/>
              <a:t>Money is important. We cannot deal without it. Even God’s church has to deal with money. So, the issue facing us is not whether or not we will deal with money, but rather the level of importance or priority it has in our lives and our attitude towards it</a:t>
            </a:r>
          </a:p>
          <a:p>
            <a:pPr marL="0" indent="0">
              <a:buNone/>
            </a:pPr>
            <a:endParaRPr lang="en-US" dirty="0"/>
          </a:p>
        </p:txBody>
      </p:sp>
      <p:sp>
        <p:nvSpPr>
          <p:cNvPr id="5" name="Title 12"/>
          <p:cNvSpPr>
            <a:spLocks noGrp="1"/>
          </p:cNvSpPr>
          <p:nvPr>
            <p:ph type="title"/>
          </p:nvPr>
        </p:nvSpPr>
        <p:spPr>
          <a:xfrm>
            <a:off x="1053852" y="381000"/>
            <a:ext cx="9829799" cy="1219200"/>
          </a:xfrm>
        </p:spPr>
        <p:txBody>
          <a:bodyPr/>
          <a:lstStyle/>
          <a:p>
            <a:r>
              <a:rPr lang="en-US" dirty="0"/>
              <a:t>Does Money Matter?</a:t>
            </a:r>
          </a:p>
        </p:txBody>
      </p:sp>
    </p:spTree>
    <p:extLst>
      <p:ext uri="{BB962C8B-B14F-4D97-AF65-F5344CB8AC3E}">
        <p14:creationId xmlns:p14="http://schemas.microsoft.com/office/powerpoint/2010/main" val="149030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4312" y="505272"/>
            <a:ext cx="9829799" cy="1219200"/>
          </a:xfrm>
        </p:spPr>
        <p:txBody>
          <a:bodyPr/>
          <a:lstStyle/>
          <a:p>
            <a:r>
              <a:rPr lang="en-US" dirty="0"/>
              <a:t>Two Basic Interactions with Money</a:t>
            </a:r>
          </a:p>
        </p:txBody>
      </p:sp>
      <p:sp>
        <p:nvSpPr>
          <p:cNvPr id="2" name="Content Placeholder 1"/>
          <p:cNvSpPr>
            <a:spLocks noGrp="1"/>
          </p:cNvSpPr>
          <p:nvPr>
            <p:ph idx="1"/>
          </p:nvPr>
        </p:nvSpPr>
        <p:spPr>
          <a:xfrm>
            <a:off x="1084312" y="1724472"/>
            <a:ext cx="10986764" cy="4944888"/>
          </a:xfrm>
        </p:spPr>
        <p:txBody>
          <a:bodyPr>
            <a:normAutofit/>
          </a:bodyPr>
          <a:lstStyle/>
          <a:p>
            <a:r>
              <a:rPr lang="en-US" dirty="0"/>
              <a:t>We GET </a:t>
            </a:r>
          </a:p>
          <a:p>
            <a:r>
              <a:rPr lang="en-US" dirty="0"/>
              <a:t>We GIVE</a:t>
            </a:r>
          </a:p>
          <a:p>
            <a:r>
              <a:rPr lang="en-US" dirty="0"/>
              <a:t>This must be influenced by God</a:t>
            </a:r>
          </a:p>
          <a:p>
            <a:r>
              <a:rPr lang="en-GB" dirty="0"/>
              <a:t>How we handle our money proves our faithfulness and focus in life</a:t>
            </a:r>
          </a:p>
          <a:p>
            <a:endParaRPr lang="en-US" dirty="0"/>
          </a:p>
        </p:txBody>
      </p:sp>
    </p:spTree>
    <p:extLst>
      <p:ext uri="{BB962C8B-B14F-4D97-AF65-F5344CB8AC3E}">
        <p14:creationId xmlns:p14="http://schemas.microsoft.com/office/powerpoint/2010/main" val="201811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88504" y="481608"/>
            <a:ext cx="10262492" cy="1219200"/>
          </a:xfrm>
        </p:spPr>
        <p:txBody>
          <a:bodyPr/>
          <a:lstStyle/>
          <a:p>
            <a:r>
              <a:rPr lang="en-US" dirty="0"/>
              <a:t>What Should Guide Our Interactions with Money ?</a:t>
            </a:r>
          </a:p>
        </p:txBody>
      </p:sp>
      <p:sp>
        <p:nvSpPr>
          <p:cNvPr id="14" name="Content Placeholder 13"/>
          <p:cNvSpPr>
            <a:spLocks noGrp="1"/>
          </p:cNvSpPr>
          <p:nvPr>
            <p:ph idx="1"/>
          </p:nvPr>
        </p:nvSpPr>
        <p:spPr>
          <a:xfrm>
            <a:off x="1053852" y="1700808"/>
            <a:ext cx="11017223" cy="5157192"/>
          </a:xfrm>
        </p:spPr>
        <p:txBody>
          <a:bodyPr>
            <a:normAutofit lnSpcReduction="10000"/>
          </a:bodyPr>
          <a:lstStyle/>
          <a:p>
            <a:pPr marL="0" indent="0">
              <a:buNone/>
            </a:pPr>
            <a:r>
              <a:rPr lang="en-US" b="1" dirty="0"/>
              <a:t>We are Stewards and not Owners </a:t>
            </a:r>
            <a:r>
              <a:rPr lang="en-US" dirty="0"/>
              <a:t>- Psalms 24:1-2; John 3:27</a:t>
            </a:r>
          </a:p>
          <a:p>
            <a:pPr marL="0" indent="0">
              <a:buNone/>
            </a:pPr>
            <a:r>
              <a:rPr lang="en-GB" b="1" i="1" dirty="0"/>
              <a:t>The earth is the </a:t>
            </a:r>
            <a:r>
              <a:rPr lang="en-GB" b="1" i="1" cap="small" dirty="0"/>
              <a:t>Lord</a:t>
            </a:r>
            <a:r>
              <a:rPr lang="en-GB" b="1" i="1" dirty="0"/>
              <a:t>’s, and everything in it,  the world, and all who live in it; </a:t>
            </a:r>
            <a:r>
              <a:rPr lang="en-GB" b="1" i="1" baseline="30000" dirty="0"/>
              <a:t> </a:t>
            </a:r>
            <a:r>
              <a:rPr lang="en-GB" b="1" i="1" dirty="0"/>
              <a:t>for he founded it on the seas  and established it on the waters.</a:t>
            </a:r>
          </a:p>
          <a:p>
            <a:pPr marL="0" indent="0">
              <a:buNone/>
            </a:pPr>
            <a:r>
              <a:rPr lang="en-GB" b="1" i="1" dirty="0"/>
              <a:t>John answered and said, “A man can receive nothing unless it has been given to him from heaven.</a:t>
            </a:r>
            <a:endParaRPr lang="en-US" b="1" i="1" dirty="0"/>
          </a:p>
          <a:p>
            <a:pPr marL="0" indent="0">
              <a:buNone/>
            </a:pPr>
            <a:r>
              <a:rPr lang="en-US" dirty="0"/>
              <a:t>A steward is someone who manages property for someone else. </a:t>
            </a:r>
          </a:p>
          <a:p>
            <a:r>
              <a:rPr lang="en-US" dirty="0"/>
              <a:t>We are just stewards of the things God has entrusted to us. We are just the caretakers of our house, car, smartphone, laptop, gadgets, money, and others, so do not be attached to them.</a:t>
            </a:r>
          </a:p>
          <a:p>
            <a:r>
              <a:rPr lang="en-US" dirty="0"/>
              <a:t>If we do not recognize God as the Owner of the money He places in our hands to manage, then that money begins to own us!</a:t>
            </a:r>
          </a:p>
          <a:p>
            <a:r>
              <a:rPr lang="en-GB" dirty="0"/>
              <a:t>The stewardship mentality gives us a balanced, biblical view of money.</a:t>
            </a:r>
          </a:p>
          <a:p>
            <a:endParaRPr lang="en-US" dirty="0"/>
          </a:p>
          <a:p>
            <a:endParaRPr lang="en-US" dirty="0"/>
          </a:p>
        </p:txBody>
      </p:sp>
    </p:spTree>
    <p:extLst>
      <p:ext uri="{BB962C8B-B14F-4D97-AF65-F5344CB8AC3E}">
        <p14:creationId xmlns:p14="http://schemas.microsoft.com/office/powerpoint/2010/main" val="255389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409600"/>
            <a:ext cx="9829799" cy="1219200"/>
          </a:xfrm>
        </p:spPr>
        <p:txBody>
          <a:bodyPr/>
          <a:lstStyle/>
          <a:p>
            <a:r>
              <a:rPr lang="en-US" dirty="0"/>
              <a:t>How we GET (Earn) Matters to God</a:t>
            </a:r>
          </a:p>
        </p:txBody>
      </p:sp>
      <p:sp>
        <p:nvSpPr>
          <p:cNvPr id="14" name="Content Placeholder 13"/>
          <p:cNvSpPr>
            <a:spLocks noGrp="1"/>
          </p:cNvSpPr>
          <p:nvPr>
            <p:ph idx="1"/>
          </p:nvPr>
        </p:nvSpPr>
        <p:spPr>
          <a:xfrm>
            <a:off x="981844" y="1716562"/>
            <a:ext cx="11206981" cy="5168822"/>
          </a:xfrm>
        </p:spPr>
        <p:txBody>
          <a:bodyPr>
            <a:normAutofit fontScale="92500" lnSpcReduction="20000"/>
          </a:bodyPr>
          <a:lstStyle/>
          <a:p>
            <a:pPr marL="0" indent="0">
              <a:buNone/>
            </a:pPr>
            <a:r>
              <a:rPr lang="en-US" sz="2600" b="1" dirty="0"/>
              <a:t>WORK</a:t>
            </a:r>
          </a:p>
          <a:p>
            <a:r>
              <a:rPr lang="en-US" sz="2500" dirty="0"/>
              <a:t>God wants us to work - Genesis 2:15</a:t>
            </a:r>
          </a:p>
          <a:p>
            <a:pPr marL="0" indent="0">
              <a:buNone/>
            </a:pPr>
            <a:r>
              <a:rPr lang="en-GB" sz="2500" b="1" i="1" dirty="0"/>
              <a:t>The Lord God took the man and put him in the Garden of Eden to work it and take care of it.</a:t>
            </a:r>
          </a:p>
          <a:p>
            <a:r>
              <a:rPr lang="en-GB" sz="2500" dirty="0"/>
              <a:t>Work hard, smart and diligently - Proverbs 10:4</a:t>
            </a:r>
          </a:p>
          <a:p>
            <a:pPr marL="0" indent="0">
              <a:buNone/>
            </a:pPr>
            <a:r>
              <a:rPr lang="en-GB" sz="2500" b="1" i="1" dirty="0"/>
              <a:t>He who has a slack hand becomes poor, But the hand of the diligent makes rich.</a:t>
            </a:r>
          </a:p>
          <a:p>
            <a:pPr marL="0" indent="0">
              <a:buNone/>
            </a:pPr>
            <a:r>
              <a:rPr lang="en-GB" sz="2500" dirty="0" err="1">
                <a:highlight>
                  <a:srgbClr val="FFFF00"/>
                </a:highlight>
              </a:rPr>
              <a:t>Illus</a:t>
            </a:r>
            <a:r>
              <a:rPr lang="en-GB" sz="2500" dirty="0">
                <a:highlight>
                  <a:srgbClr val="FFFF00"/>
                </a:highlight>
              </a:rPr>
              <a:t>: employment, business. Not at the expense of relationship with family and the church </a:t>
            </a:r>
          </a:p>
          <a:p>
            <a:r>
              <a:rPr lang="en-US" sz="2500" dirty="0"/>
              <a:t>Work in honesty and integrity - Proverbs 13:11 Genesis 2: 2</a:t>
            </a:r>
          </a:p>
          <a:p>
            <a:pPr marL="0" indent="0">
              <a:buNone/>
            </a:pPr>
            <a:r>
              <a:rPr lang="en-GB" sz="2500" b="1" i="1" dirty="0"/>
              <a:t>Wealth gained by dishonesty will be diminished, But he who gathers by </a:t>
            </a:r>
            <a:r>
              <a:rPr lang="en-GB" sz="2500" b="1" i="1" dirty="0" err="1"/>
              <a:t>labor</a:t>
            </a:r>
            <a:r>
              <a:rPr lang="en-GB" sz="2500" b="1" i="1" dirty="0"/>
              <a:t> will increase.</a:t>
            </a:r>
            <a:endParaRPr lang="en-US" sz="2500" b="1" i="1" dirty="0"/>
          </a:p>
          <a:p>
            <a:r>
              <a:rPr lang="en-US" sz="2500" dirty="0" err="1">
                <a:highlight>
                  <a:srgbClr val="FFFF00"/>
                </a:highlight>
              </a:rPr>
              <a:t>Illus</a:t>
            </a:r>
            <a:r>
              <a:rPr lang="en-US" sz="2500" dirty="0">
                <a:highlight>
                  <a:srgbClr val="FFFF00"/>
                </a:highlight>
              </a:rPr>
              <a:t>: opportunity to have made money in banking</a:t>
            </a:r>
          </a:p>
        </p:txBody>
      </p:sp>
    </p:spTree>
    <p:extLst>
      <p:ext uri="{BB962C8B-B14F-4D97-AF65-F5344CB8AC3E}">
        <p14:creationId xmlns:p14="http://schemas.microsoft.com/office/powerpoint/2010/main" val="184249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409600"/>
            <a:ext cx="9829799" cy="1219200"/>
          </a:xfrm>
        </p:spPr>
        <p:txBody>
          <a:bodyPr/>
          <a:lstStyle/>
          <a:p>
            <a:r>
              <a:rPr lang="en-US" dirty="0"/>
              <a:t>How we GET (Earn) Matters to God</a:t>
            </a:r>
          </a:p>
        </p:txBody>
      </p:sp>
      <p:sp>
        <p:nvSpPr>
          <p:cNvPr id="14" name="Content Placeholder 13"/>
          <p:cNvSpPr>
            <a:spLocks noGrp="1"/>
          </p:cNvSpPr>
          <p:nvPr>
            <p:ph idx="1"/>
          </p:nvPr>
        </p:nvSpPr>
        <p:spPr>
          <a:xfrm>
            <a:off x="981844" y="1716562"/>
            <a:ext cx="11206981" cy="5168822"/>
          </a:xfrm>
        </p:spPr>
        <p:txBody>
          <a:bodyPr>
            <a:normAutofit fontScale="92500" lnSpcReduction="20000"/>
          </a:bodyPr>
          <a:lstStyle/>
          <a:p>
            <a:pPr marL="0" indent="0">
              <a:buNone/>
            </a:pPr>
            <a:r>
              <a:rPr lang="en-US" sz="2600" b="1" dirty="0"/>
              <a:t>WISDOM</a:t>
            </a:r>
          </a:p>
          <a:p>
            <a:r>
              <a:rPr lang="en-GB" sz="2500" dirty="0"/>
              <a:t>Get the right skills or knowledge and monetize - Proverbs 10:14</a:t>
            </a:r>
          </a:p>
          <a:p>
            <a:pPr marL="0" indent="0">
              <a:buNone/>
            </a:pPr>
            <a:r>
              <a:rPr lang="en-GB" sz="2500" b="1" i="1" dirty="0"/>
              <a:t>The wise store up knowledge, but the mouth of a fool invites ruin</a:t>
            </a:r>
          </a:p>
          <a:p>
            <a:pPr marL="0" indent="0">
              <a:buNone/>
            </a:pPr>
            <a:r>
              <a:rPr lang="en-GB" sz="2500" dirty="0" err="1">
                <a:highlight>
                  <a:srgbClr val="FFFF00"/>
                </a:highlight>
              </a:rPr>
              <a:t>Illus</a:t>
            </a:r>
            <a:r>
              <a:rPr lang="en-GB" sz="2500" dirty="0">
                <a:highlight>
                  <a:srgbClr val="FFFF00"/>
                </a:highlight>
              </a:rPr>
              <a:t>: making money with social media, consultancy, arbitrage </a:t>
            </a:r>
          </a:p>
          <a:p>
            <a:r>
              <a:rPr lang="en-GB" sz="2500" dirty="0"/>
              <a:t>Balance your expenses and your income - Proverbs 21:17</a:t>
            </a:r>
          </a:p>
          <a:p>
            <a:pPr marL="0" indent="0">
              <a:buNone/>
            </a:pPr>
            <a:r>
              <a:rPr lang="en-GB" sz="2500" b="1" i="1" dirty="0"/>
              <a:t>He who loves pleasure will be a poor man; He who loves wine and oil will not be rich.</a:t>
            </a:r>
          </a:p>
          <a:p>
            <a:r>
              <a:rPr lang="en-GB" sz="2500" dirty="0"/>
              <a:t>Savings and investments - Proverbs 6:6-8</a:t>
            </a:r>
          </a:p>
          <a:p>
            <a:pPr marL="0" indent="0">
              <a:buNone/>
            </a:pPr>
            <a:r>
              <a:rPr lang="en-GB" sz="2500" b="1" i="1" dirty="0"/>
              <a:t>Go to the ant, you sluggard; consider its ways and be wise!  It has no commander, no overseer or ruler, 8 yet it stores its provisions in summer and gathers its food at harvest.</a:t>
            </a:r>
          </a:p>
          <a:p>
            <a:pPr marL="0" indent="0">
              <a:buNone/>
            </a:pPr>
            <a:r>
              <a:rPr lang="en-GB" sz="2500" dirty="0" err="1">
                <a:highlight>
                  <a:srgbClr val="FFFF00"/>
                </a:highlight>
              </a:rPr>
              <a:t>Illus</a:t>
            </a:r>
            <a:r>
              <a:rPr lang="en-GB" sz="2500" dirty="0">
                <a:highlight>
                  <a:srgbClr val="FFFF00"/>
                </a:highlight>
              </a:rPr>
              <a:t>: it is not a sin! It is hoarding that is sin. Prayerfully and dutifully look at MM, Bonds, Shares, Gold, Real Estate </a:t>
            </a:r>
          </a:p>
          <a:p>
            <a:pPr marL="0" indent="0">
              <a:buNone/>
            </a:pPr>
            <a:endParaRPr lang="en-US" sz="2300" b="1" i="1" dirty="0"/>
          </a:p>
          <a:p>
            <a:endParaRPr lang="en-US" sz="2300" dirty="0"/>
          </a:p>
          <a:p>
            <a:endParaRPr lang="en-US" dirty="0"/>
          </a:p>
          <a:p>
            <a:endParaRPr lang="en-US" dirty="0"/>
          </a:p>
        </p:txBody>
      </p:sp>
    </p:spTree>
    <p:extLst>
      <p:ext uri="{BB962C8B-B14F-4D97-AF65-F5344CB8AC3E}">
        <p14:creationId xmlns:p14="http://schemas.microsoft.com/office/powerpoint/2010/main" val="38115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053852" y="1700808"/>
            <a:ext cx="10945216" cy="5040560"/>
          </a:xfrm>
        </p:spPr>
        <p:txBody>
          <a:bodyPr>
            <a:normAutofit fontScale="77500" lnSpcReduction="20000"/>
          </a:bodyPr>
          <a:lstStyle/>
          <a:p>
            <a:r>
              <a:rPr lang="en-US" sz="3200" dirty="0"/>
              <a:t>Provide for our needs - </a:t>
            </a:r>
            <a:r>
              <a:rPr lang="en-GB" sz="3200" dirty="0"/>
              <a:t>2 Thessalonians 3:10</a:t>
            </a:r>
          </a:p>
          <a:p>
            <a:pPr marL="0" indent="0">
              <a:buNone/>
            </a:pPr>
            <a:r>
              <a:rPr lang="en-GB" sz="3200" b="1" i="1" dirty="0"/>
              <a:t>For even when we were with you, we commanded you this: If anyone will not work, neither shall he eat.</a:t>
            </a:r>
          </a:p>
          <a:p>
            <a:r>
              <a:rPr lang="en-US" sz="3200" dirty="0"/>
              <a:t>Provide our family - </a:t>
            </a:r>
            <a:r>
              <a:rPr lang="en-GB" sz="3200" dirty="0"/>
              <a:t>1 Timothy 5:8</a:t>
            </a:r>
          </a:p>
          <a:p>
            <a:pPr marL="0" indent="0">
              <a:buNone/>
            </a:pPr>
            <a:r>
              <a:rPr lang="en-GB" sz="3200" b="1" dirty="0"/>
              <a:t>But if anyone does not provide for his own, and especially for those of his household, he has denied the faith and is worse than an unbeliever.</a:t>
            </a:r>
          </a:p>
          <a:p>
            <a:pPr marL="0" indent="0">
              <a:buNone/>
            </a:pPr>
            <a:r>
              <a:rPr lang="en-GB" sz="3200" dirty="0" err="1">
                <a:highlight>
                  <a:srgbClr val="FFFF00"/>
                </a:highlight>
              </a:rPr>
              <a:t>Illus</a:t>
            </a:r>
            <a:r>
              <a:rPr lang="en-GB" sz="3200" dirty="0">
                <a:highlight>
                  <a:srgbClr val="FFFF00"/>
                </a:highlight>
              </a:rPr>
              <a:t> God is not against rightful and legitimate pleasure, God is against wantonness, selfishness, lavishness, wastefulness</a:t>
            </a:r>
          </a:p>
          <a:p>
            <a:r>
              <a:rPr lang="en-GB" sz="3200" dirty="0"/>
              <a:t>Provide for other - Acts 20:35</a:t>
            </a:r>
          </a:p>
          <a:p>
            <a:pPr marL="0" indent="0">
              <a:buNone/>
            </a:pPr>
            <a:r>
              <a:rPr lang="en-GB" sz="3200" b="1" i="1" dirty="0"/>
              <a:t>I have shown you in every way, by </a:t>
            </a:r>
            <a:r>
              <a:rPr lang="en-GB" sz="3200" b="1" i="1" dirty="0" err="1"/>
              <a:t>laboring</a:t>
            </a:r>
            <a:r>
              <a:rPr lang="en-GB" sz="3200" b="1" i="1" dirty="0"/>
              <a:t> like this, that you must support the weak. And remember the words of the Lord Jesus, that He said, ‘It is more blessed to give than to receive.’ ”</a:t>
            </a:r>
          </a:p>
          <a:p>
            <a:endParaRPr lang="en-GB" sz="2500" dirty="0"/>
          </a:p>
          <a:p>
            <a:endParaRPr lang="en-GB" dirty="0"/>
          </a:p>
          <a:p>
            <a:endParaRPr lang="en-US" dirty="0"/>
          </a:p>
          <a:p>
            <a:endParaRPr lang="en-GB" dirty="0"/>
          </a:p>
          <a:p>
            <a:endParaRPr lang="en-US" dirty="0"/>
          </a:p>
          <a:p>
            <a:endParaRPr lang="en-US" dirty="0"/>
          </a:p>
        </p:txBody>
      </p:sp>
      <p:sp>
        <p:nvSpPr>
          <p:cNvPr id="5" name="Title 12">
            <a:extLst>
              <a:ext uri="{FF2B5EF4-FFF2-40B4-BE49-F238E27FC236}">
                <a16:creationId xmlns:a16="http://schemas.microsoft.com/office/drawing/2014/main" id="{733ABB87-AB74-476E-F645-26E8661B8C02}"/>
              </a:ext>
            </a:extLst>
          </p:cNvPr>
          <p:cNvSpPr>
            <a:spLocks noGrp="1"/>
          </p:cNvSpPr>
          <p:nvPr>
            <p:ph type="title"/>
          </p:nvPr>
        </p:nvSpPr>
        <p:spPr>
          <a:xfrm>
            <a:off x="1053852" y="409600"/>
            <a:ext cx="9829799" cy="1219200"/>
          </a:xfrm>
        </p:spPr>
        <p:txBody>
          <a:bodyPr/>
          <a:lstStyle/>
          <a:p>
            <a:r>
              <a:rPr lang="en-US" dirty="0"/>
              <a:t>How we GIVE (Spend) Matters to God</a:t>
            </a:r>
          </a:p>
        </p:txBody>
      </p:sp>
    </p:spTree>
    <p:extLst>
      <p:ext uri="{BB962C8B-B14F-4D97-AF65-F5344CB8AC3E}">
        <p14:creationId xmlns:p14="http://schemas.microsoft.com/office/powerpoint/2010/main" val="152157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1053852" y="1700808"/>
            <a:ext cx="10945216" cy="5040560"/>
          </a:xfrm>
        </p:spPr>
        <p:txBody>
          <a:bodyPr>
            <a:normAutofit fontScale="62500" lnSpcReduction="20000"/>
          </a:bodyPr>
          <a:lstStyle/>
          <a:p>
            <a:pPr marL="0" indent="0">
              <a:buNone/>
            </a:pPr>
            <a:r>
              <a:rPr lang="en-GB" sz="3900" dirty="0"/>
              <a:t>Support the work and expansion of the kingdom of God - Luke 6:38, 2 Corinthians 9:6-8</a:t>
            </a:r>
          </a:p>
          <a:p>
            <a:pPr marL="0" indent="0">
              <a:buNone/>
            </a:pPr>
            <a:r>
              <a:rPr lang="en-GB" sz="3900" b="1" i="1" dirty="0"/>
              <a:t>Give, and it will be given to you: good measure, pressed down, shaken together, and running over will be put into your bosom. For with the same measure that you use, it will be measured back to you.”</a:t>
            </a:r>
          </a:p>
          <a:p>
            <a:pPr marL="0" indent="0">
              <a:buNone/>
            </a:pPr>
            <a:r>
              <a:rPr lang="en-GB" sz="3900" b="1" baseline="30000" dirty="0"/>
              <a:t> </a:t>
            </a:r>
            <a:r>
              <a:rPr lang="en-GB" sz="3900" b="1" i="1" dirty="0"/>
              <a:t>Remember this: Whoever sows sparingly will also reap sparingly, and whoever sows generously will also reap generously. </a:t>
            </a:r>
            <a:r>
              <a:rPr lang="en-GB" sz="3900" b="1" i="1" baseline="30000" dirty="0"/>
              <a:t>7 </a:t>
            </a:r>
            <a:r>
              <a:rPr lang="en-GB" sz="3900" b="1" i="1" dirty="0"/>
              <a:t>Each of you should give what you have decided in your heart to give, not reluctantly or under compulsion, for God loves a cheerful giver. </a:t>
            </a:r>
            <a:r>
              <a:rPr lang="en-GB" sz="3900" b="1" i="1" baseline="30000" dirty="0"/>
              <a:t>8 </a:t>
            </a:r>
            <a:r>
              <a:rPr lang="en-GB" sz="3900" b="1" i="1" dirty="0"/>
              <a:t>And God is able to bless you abundantly, so that in all things at all times, having all that you need, you will abound in every good work.</a:t>
            </a:r>
          </a:p>
          <a:p>
            <a:pPr lvl="1"/>
            <a:r>
              <a:rPr lang="en-GB" sz="3900" dirty="0"/>
              <a:t>Tithes, Offerings, Local Church, Missions </a:t>
            </a:r>
          </a:p>
          <a:p>
            <a:r>
              <a:rPr lang="en-GB" sz="3900" dirty="0"/>
              <a:t> Money should be is a conduit through which we serve and love God</a:t>
            </a:r>
          </a:p>
          <a:p>
            <a:pPr marL="0" indent="0">
              <a:buNone/>
            </a:pPr>
            <a:r>
              <a:rPr lang="en-GB" sz="3900" b="1" dirty="0"/>
              <a:t>“Always remember that God blesses us not just to increase our standard of living but also, much more, to increase our standard of giving”</a:t>
            </a:r>
          </a:p>
          <a:p>
            <a:pPr marL="0" indent="0">
              <a:buNone/>
            </a:pPr>
            <a:endParaRPr lang="en-US" dirty="0"/>
          </a:p>
        </p:txBody>
      </p:sp>
      <p:sp>
        <p:nvSpPr>
          <p:cNvPr id="5" name="Title 12">
            <a:extLst>
              <a:ext uri="{FF2B5EF4-FFF2-40B4-BE49-F238E27FC236}">
                <a16:creationId xmlns:a16="http://schemas.microsoft.com/office/drawing/2014/main" id="{733ABB87-AB74-476E-F645-26E8661B8C02}"/>
              </a:ext>
            </a:extLst>
          </p:cNvPr>
          <p:cNvSpPr>
            <a:spLocks noGrp="1"/>
          </p:cNvSpPr>
          <p:nvPr>
            <p:ph type="title"/>
          </p:nvPr>
        </p:nvSpPr>
        <p:spPr>
          <a:xfrm>
            <a:off x="1053852" y="409600"/>
            <a:ext cx="9829799" cy="1219200"/>
          </a:xfrm>
        </p:spPr>
        <p:txBody>
          <a:bodyPr/>
          <a:lstStyle/>
          <a:p>
            <a:r>
              <a:rPr lang="en-US" dirty="0"/>
              <a:t>How we GIVE (Spend) Matters to God</a:t>
            </a:r>
          </a:p>
        </p:txBody>
      </p:sp>
    </p:spTree>
    <p:extLst>
      <p:ext uri="{BB962C8B-B14F-4D97-AF65-F5344CB8AC3E}">
        <p14:creationId xmlns:p14="http://schemas.microsoft.com/office/powerpoint/2010/main" val="3121525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53852" y="409600"/>
            <a:ext cx="9829799" cy="1219200"/>
          </a:xfrm>
        </p:spPr>
        <p:txBody>
          <a:bodyPr/>
          <a:lstStyle/>
          <a:p>
            <a:r>
              <a:rPr lang="en-US" dirty="0"/>
              <a:t>REMEMBER</a:t>
            </a:r>
          </a:p>
        </p:txBody>
      </p:sp>
      <p:sp>
        <p:nvSpPr>
          <p:cNvPr id="14" name="Content Placeholder 13"/>
          <p:cNvSpPr>
            <a:spLocks noGrp="1"/>
          </p:cNvSpPr>
          <p:nvPr>
            <p:ph idx="1"/>
          </p:nvPr>
        </p:nvSpPr>
        <p:spPr>
          <a:xfrm>
            <a:off x="1053852" y="1700808"/>
            <a:ext cx="11017223" cy="4824536"/>
          </a:xfrm>
        </p:spPr>
        <p:txBody>
          <a:bodyPr>
            <a:normAutofit/>
          </a:bodyPr>
          <a:lstStyle/>
          <a:p>
            <a:pPr marL="0" indent="0">
              <a:buNone/>
            </a:pPr>
            <a:endParaRPr lang="en-US" dirty="0"/>
          </a:p>
          <a:p>
            <a:pPr marL="0" indent="0">
              <a:buNone/>
            </a:pPr>
            <a:endParaRPr lang="en-US" dirty="0"/>
          </a:p>
          <a:p>
            <a:pPr marL="0" indent="0">
              <a:buNone/>
            </a:pPr>
            <a:r>
              <a:rPr lang="en-US" dirty="0"/>
              <a:t>Mark 8:36</a:t>
            </a:r>
          </a:p>
          <a:p>
            <a:pPr marL="0" indent="0">
              <a:buNone/>
            </a:pPr>
            <a:r>
              <a:rPr lang="en-GB" sz="3600" b="1" i="1" dirty="0"/>
              <a:t>For what will it profit a man if he gains the whole world, and loses his own soul?</a:t>
            </a:r>
            <a:endParaRPr lang="en-US" sz="3600" b="1" i="1" dirty="0"/>
          </a:p>
          <a:p>
            <a:endParaRPr lang="en-US" dirty="0"/>
          </a:p>
        </p:txBody>
      </p:sp>
    </p:spTree>
    <p:extLst>
      <p:ext uri="{BB962C8B-B14F-4D97-AF65-F5344CB8AC3E}">
        <p14:creationId xmlns:p14="http://schemas.microsoft.com/office/powerpoint/2010/main" val="422903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11337</TotalTime>
  <Words>996</Words>
  <Application>Microsoft Office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Currency Symbols 16x9</vt:lpstr>
      <vt:lpstr>Money Matters</vt:lpstr>
      <vt:lpstr>Does Money Matter?</vt:lpstr>
      <vt:lpstr>Two Basic Interactions with Money</vt:lpstr>
      <vt:lpstr>What Should Guide Our Interactions with Money ?</vt:lpstr>
      <vt:lpstr>How we GET (Earn) Matters to God</vt:lpstr>
      <vt:lpstr>How we GET (Earn) Matters to God</vt:lpstr>
      <vt:lpstr>How we GIVE (Spend) Matters to God</vt:lpstr>
      <vt:lpstr>How we GIVE (Spend) Matters to God</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Management for Christians</dc:title>
  <dc:creator>User</dc:creator>
  <cp:lastModifiedBy>Olubunmi Osofisan</cp:lastModifiedBy>
  <cp:revision>78</cp:revision>
  <dcterms:created xsi:type="dcterms:W3CDTF">2023-03-16T09:13:16Z</dcterms:created>
  <dcterms:modified xsi:type="dcterms:W3CDTF">2023-04-29T20:07:16Z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