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8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logos.com/books/LLS%3a1.0.30/references/bible%2besv.1.49.14-1.49.15?utm_source=biblia&amp;utm_medium=website&amp;registration_source_host=biblia.com&amp;utm_campaign=reference_parallel_bible" TargetMode="External"/><Relationship Id="rId2" Type="http://schemas.openxmlformats.org/officeDocument/2006/relationships/hyperlink" Target="https://app.logos.com/books/LLS%3a1.0.50/references/bible%2besv.1.49.14-1.49.15?utm_source=biblia&amp;utm_medium=website&amp;registration_source_host=biblia.com&amp;utm_campaign=reference_parallel_bibl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iblehub.com/sep/genesis/49.ht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A93FA60-CCFB-D797-F3A1-A14520FF2C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13755" y="3643183"/>
            <a:ext cx="3038168" cy="565023"/>
          </a:xfrm>
        </p:spPr>
        <p:txBody>
          <a:bodyPr>
            <a:normAutofit/>
          </a:bodyPr>
          <a:lstStyle/>
          <a:p>
            <a:r>
              <a:rPr lang="en-US" sz="2400" b="1" dirty="0"/>
              <a:t>Genesis 49:14-15</a:t>
            </a:r>
            <a:endParaRPr lang="en-GB" sz="2400" b="1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8D75267-BC87-3BBF-9992-3C3B96A6121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002891" y="2812186"/>
            <a:ext cx="896701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God Can Change Your Situation</a:t>
            </a:r>
          </a:p>
        </p:txBody>
      </p:sp>
    </p:spTree>
    <p:extLst>
      <p:ext uri="{BB962C8B-B14F-4D97-AF65-F5344CB8AC3E}">
        <p14:creationId xmlns:p14="http://schemas.microsoft.com/office/powerpoint/2010/main" val="3487827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C1A72-AA17-924C-E6CD-98802D27F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819" y="609600"/>
            <a:ext cx="10520516" cy="570271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Compare Translations for Genesis 49:14-15</a:t>
            </a:r>
            <a:endParaRPr lang="en-GB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19D8CA-4CB6-01A2-666F-6A32405A7D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968" y="1455174"/>
            <a:ext cx="10235380" cy="5211097"/>
          </a:xfrm>
        </p:spPr>
        <p:txBody>
          <a:bodyPr>
            <a:normAutofit/>
          </a:bodyPr>
          <a:lstStyle/>
          <a:p>
            <a:pPr algn="l" fontAlgn="base"/>
            <a:r>
              <a:rPr lang="en-US" b="1" i="0" u="none" strike="noStrike" dirty="0">
                <a:solidFill>
                  <a:srgbClr val="1977DE"/>
                </a:solidFill>
                <a:effectLst/>
                <a:latin typeface="Source Sans Pro" panose="020B0503030403020204" pitchFamily="34" charset="0"/>
                <a:hlinkClick r:id="rId2"/>
              </a:rPr>
              <a:t>Genesis 49:14–15 — The New Revised Standard Version (NRSV)</a:t>
            </a:r>
            <a:endParaRPr lang="en-US" b="1" i="0" dirty="0">
              <a:solidFill>
                <a:srgbClr val="7F7F7F"/>
              </a:solidFill>
              <a:effectLst/>
              <a:latin typeface="Source Sans Pro" panose="020B0503030403020204" pitchFamily="34" charset="0"/>
            </a:endParaRPr>
          </a:p>
          <a:p>
            <a:pPr marL="457200" indent="-457200" algn="l" fontAlgn="base"/>
            <a:r>
              <a:rPr lang="en-US" b="1" i="0" baseline="30000" dirty="0">
                <a:solidFill>
                  <a:srgbClr val="3D3D3D"/>
                </a:solidFill>
                <a:effectLst/>
                <a:latin typeface="Source Sans Pro" panose="020B0503030403020204" pitchFamily="34" charset="0"/>
              </a:rPr>
              <a:t>14 </a:t>
            </a:r>
            <a:r>
              <a:rPr lang="en-US" b="0" i="0" dirty="0">
                <a:solidFill>
                  <a:srgbClr val="3D3D3D"/>
                </a:solidFill>
                <a:effectLst/>
                <a:latin typeface="Georgia" panose="02040502050405020303" pitchFamily="18" charset="0"/>
              </a:rPr>
              <a:t>Issachar is a strong donkey,</a:t>
            </a:r>
            <a:r>
              <a:rPr lang="en-US" dirty="0">
                <a:solidFill>
                  <a:srgbClr val="3D3D3D"/>
                </a:solidFill>
                <a:latin typeface="Source Sans Pro" panose="020B0503030403020204" pitchFamily="34" charset="0"/>
              </a:rPr>
              <a:t> </a:t>
            </a:r>
            <a:r>
              <a:rPr lang="en-US" b="0" i="0" dirty="0">
                <a:solidFill>
                  <a:srgbClr val="3D3D3D"/>
                </a:solidFill>
                <a:effectLst/>
                <a:latin typeface="Georgia" panose="02040502050405020303" pitchFamily="18" charset="0"/>
              </a:rPr>
              <a:t>lying down between the sheepfolds;</a:t>
            </a:r>
            <a:r>
              <a:rPr lang="en-US" dirty="0">
                <a:solidFill>
                  <a:srgbClr val="3D3D3D"/>
                </a:solidFill>
                <a:latin typeface="Source Sans Pro" panose="020B0503030403020204" pitchFamily="34" charset="0"/>
              </a:rPr>
              <a:t> </a:t>
            </a:r>
            <a:r>
              <a:rPr lang="en-US" b="1" i="0" baseline="30000" dirty="0">
                <a:solidFill>
                  <a:srgbClr val="3D3D3D"/>
                </a:solidFill>
                <a:effectLst/>
                <a:latin typeface="Source Sans Pro" panose="020B0503030403020204" pitchFamily="34" charset="0"/>
              </a:rPr>
              <a:t>15 </a:t>
            </a:r>
            <a:r>
              <a:rPr lang="en-US" b="0" i="0" dirty="0">
                <a:solidFill>
                  <a:srgbClr val="3D3D3D"/>
                </a:solidFill>
                <a:effectLst/>
                <a:latin typeface="Georgia" panose="02040502050405020303" pitchFamily="18" charset="0"/>
              </a:rPr>
              <a:t>he saw that a resting place was good,</a:t>
            </a:r>
            <a:r>
              <a:rPr lang="en-US" dirty="0">
                <a:solidFill>
                  <a:srgbClr val="3D3D3D"/>
                </a:solidFill>
                <a:latin typeface="Source Sans Pro" panose="020B0503030403020204" pitchFamily="34" charset="0"/>
              </a:rPr>
              <a:t> </a:t>
            </a:r>
            <a:r>
              <a:rPr lang="en-US" b="0" i="0" dirty="0">
                <a:solidFill>
                  <a:srgbClr val="3D3D3D"/>
                </a:solidFill>
                <a:effectLst/>
                <a:latin typeface="Georgia" panose="02040502050405020303" pitchFamily="18" charset="0"/>
              </a:rPr>
              <a:t>and that the land was pleasant;</a:t>
            </a:r>
            <a:r>
              <a:rPr lang="en-US" dirty="0">
                <a:solidFill>
                  <a:srgbClr val="3D3D3D"/>
                </a:solidFill>
                <a:latin typeface="Source Sans Pro" panose="020B0503030403020204" pitchFamily="34" charset="0"/>
              </a:rPr>
              <a:t> </a:t>
            </a:r>
            <a:r>
              <a:rPr lang="en-US" b="0" i="0" dirty="0">
                <a:solidFill>
                  <a:srgbClr val="3D3D3D"/>
                </a:solidFill>
                <a:effectLst/>
                <a:latin typeface="Georgia" panose="02040502050405020303" pitchFamily="18" charset="0"/>
              </a:rPr>
              <a:t>so he bowed his shoulder to the burden,</a:t>
            </a:r>
            <a:r>
              <a:rPr lang="en-US" dirty="0">
                <a:solidFill>
                  <a:srgbClr val="3D3D3D"/>
                </a:solidFill>
                <a:latin typeface="Source Sans Pro" panose="020B0503030403020204" pitchFamily="34" charset="0"/>
              </a:rPr>
              <a:t> </a:t>
            </a:r>
            <a:r>
              <a:rPr lang="en-US" b="0" i="0" dirty="0">
                <a:solidFill>
                  <a:srgbClr val="3D3D3D"/>
                </a:solidFill>
                <a:effectLst/>
                <a:latin typeface="Georgia" panose="02040502050405020303" pitchFamily="18" charset="0"/>
              </a:rPr>
              <a:t>and became a slave at forced labor.</a:t>
            </a:r>
          </a:p>
          <a:p>
            <a:pPr marL="457200" indent="-457200" algn="l" fontAlgn="base"/>
            <a:endParaRPr lang="en-US" dirty="0">
              <a:solidFill>
                <a:srgbClr val="3D3D3D"/>
              </a:solidFill>
              <a:latin typeface="Georgia" panose="02040502050405020303" pitchFamily="18" charset="0"/>
            </a:endParaRPr>
          </a:p>
          <a:p>
            <a:pPr algn="l" fontAlgn="base"/>
            <a:r>
              <a:rPr lang="en-US" b="1" i="0" u="none" strike="noStrike" dirty="0">
                <a:solidFill>
                  <a:srgbClr val="1977DE"/>
                </a:solidFill>
                <a:effectLst/>
                <a:latin typeface="Source Sans Pro" panose="020B0503030403020204" pitchFamily="34" charset="0"/>
                <a:hlinkClick r:id="rId3"/>
              </a:rPr>
              <a:t>Genesis 49:14–15 — The New King James Version (NKJV)</a:t>
            </a:r>
            <a:endParaRPr lang="en-US" b="1" i="0" dirty="0">
              <a:solidFill>
                <a:srgbClr val="7F7F7F"/>
              </a:solidFill>
              <a:effectLst/>
              <a:latin typeface="Source Sans Pro" panose="020B0503030403020204" pitchFamily="34" charset="0"/>
            </a:endParaRPr>
          </a:p>
          <a:p>
            <a:pPr marL="457200" indent="-457200" algn="l" fontAlgn="base">
              <a:spcBef>
                <a:spcPts val="900"/>
              </a:spcBef>
            </a:pPr>
            <a:r>
              <a:rPr lang="en-US" b="1" i="0" baseline="30000" dirty="0">
                <a:solidFill>
                  <a:srgbClr val="3D3D3D"/>
                </a:solidFill>
                <a:effectLst/>
                <a:latin typeface="Source Sans Pro" panose="020B0503030403020204" pitchFamily="34" charset="0"/>
              </a:rPr>
              <a:t>14 </a:t>
            </a:r>
            <a:r>
              <a:rPr lang="en-US" b="0" i="0" dirty="0">
                <a:solidFill>
                  <a:srgbClr val="3D3D3D"/>
                </a:solidFill>
                <a:effectLst/>
                <a:latin typeface="Georgia" panose="02040502050405020303" pitchFamily="18" charset="0"/>
              </a:rPr>
              <a:t>“Issachar is a strong donkey, Lying down between two burdens; </a:t>
            </a:r>
            <a:r>
              <a:rPr lang="en-US" b="1" i="0" baseline="30000" dirty="0">
                <a:solidFill>
                  <a:srgbClr val="3D3D3D"/>
                </a:solidFill>
                <a:effectLst/>
                <a:latin typeface="Source Sans Pro" panose="020B0503030403020204" pitchFamily="34" charset="0"/>
              </a:rPr>
              <a:t>15 </a:t>
            </a:r>
            <a:r>
              <a:rPr lang="en-US" b="0" i="0" dirty="0">
                <a:solidFill>
                  <a:srgbClr val="3D3D3D"/>
                </a:solidFill>
                <a:effectLst/>
                <a:latin typeface="Georgia" panose="02040502050405020303" pitchFamily="18" charset="0"/>
              </a:rPr>
              <a:t>He saw that rest </a:t>
            </a:r>
            <a:r>
              <a:rPr lang="en-US" b="0" i="1" dirty="0">
                <a:solidFill>
                  <a:srgbClr val="3D3D3D"/>
                </a:solidFill>
                <a:effectLst/>
                <a:latin typeface="Georgia" panose="02040502050405020303" pitchFamily="18" charset="0"/>
              </a:rPr>
              <a:t>was</a:t>
            </a:r>
            <a:r>
              <a:rPr lang="en-US" b="0" i="0" dirty="0">
                <a:solidFill>
                  <a:srgbClr val="3D3D3D"/>
                </a:solidFill>
                <a:effectLst/>
                <a:latin typeface="Georgia" panose="02040502050405020303" pitchFamily="18" charset="0"/>
              </a:rPr>
              <a:t> good, and that the land </a:t>
            </a:r>
            <a:r>
              <a:rPr lang="en-US" b="0" i="1" dirty="0">
                <a:solidFill>
                  <a:srgbClr val="3D3D3D"/>
                </a:solidFill>
                <a:effectLst/>
                <a:latin typeface="Georgia" panose="02040502050405020303" pitchFamily="18" charset="0"/>
              </a:rPr>
              <a:t>was</a:t>
            </a:r>
            <a:r>
              <a:rPr lang="en-US" b="0" i="0" dirty="0">
                <a:solidFill>
                  <a:srgbClr val="3D3D3D"/>
                </a:solidFill>
                <a:effectLst/>
                <a:latin typeface="Georgia" panose="02040502050405020303" pitchFamily="18" charset="0"/>
              </a:rPr>
              <a:t> pleasant;</a:t>
            </a:r>
            <a:r>
              <a:rPr lang="en-US" dirty="0">
                <a:solidFill>
                  <a:srgbClr val="3D3D3D"/>
                </a:solidFill>
                <a:latin typeface="Source Sans Pro" panose="020B0503030403020204" pitchFamily="34" charset="0"/>
              </a:rPr>
              <a:t> </a:t>
            </a:r>
            <a:r>
              <a:rPr lang="en-US" b="0" i="0" dirty="0">
                <a:solidFill>
                  <a:srgbClr val="3D3D3D"/>
                </a:solidFill>
                <a:effectLst/>
                <a:latin typeface="Georgia" panose="02040502050405020303" pitchFamily="18" charset="0"/>
              </a:rPr>
              <a:t>He bowed his shoulder to bear </a:t>
            </a:r>
            <a:r>
              <a:rPr lang="en-US" b="0" i="1" dirty="0">
                <a:solidFill>
                  <a:srgbClr val="3D3D3D"/>
                </a:solidFill>
                <a:effectLst/>
                <a:latin typeface="Georgia" panose="02040502050405020303" pitchFamily="18" charset="0"/>
              </a:rPr>
              <a:t>a burden,</a:t>
            </a:r>
            <a:r>
              <a:rPr lang="en-US" dirty="0">
                <a:solidFill>
                  <a:srgbClr val="3D3D3D"/>
                </a:solidFill>
                <a:latin typeface="Source Sans Pro" panose="020B0503030403020204" pitchFamily="34" charset="0"/>
              </a:rPr>
              <a:t> </a:t>
            </a:r>
            <a:r>
              <a:rPr lang="en-US" dirty="0">
                <a:solidFill>
                  <a:srgbClr val="3D3D3D"/>
                </a:solidFill>
                <a:latin typeface="Georgia" panose="02040502050405020303" pitchFamily="18" charset="0"/>
              </a:rPr>
              <a:t>a</a:t>
            </a:r>
            <a:r>
              <a:rPr lang="en-US" b="0" i="0" dirty="0">
                <a:solidFill>
                  <a:srgbClr val="3D3D3D"/>
                </a:solidFill>
                <a:effectLst/>
                <a:latin typeface="Georgia" panose="02040502050405020303" pitchFamily="18" charset="0"/>
              </a:rPr>
              <a:t>nd became a band of slaves.</a:t>
            </a:r>
          </a:p>
          <a:p>
            <a:pPr marL="457200" indent="-457200" algn="l" fontAlgn="base">
              <a:spcBef>
                <a:spcPts val="900"/>
              </a:spcBef>
            </a:pPr>
            <a:endParaRPr lang="en-US" dirty="0">
              <a:solidFill>
                <a:srgbClr val="3D3D3D"/>
              </a:solidFill>
              <a:latin typeface="Georgia" panose="02040502050405020303" pitchFamily="18" charset="0"/>
            </a:endParaRPr>
          </a:p>
          <a:p>
            <a:pPr marL="457200" indent="-457200" algn="l" fontAlgn="base">
              <a:spcBef>
                <a:spcPts val="900"/>
              </a:spcBef>
            </a:pPr>
            <a:r>
              <a:rPr lang="en-US" b="1" i="0" u="none" strike="noStrike" dirty="0">
                <a:solidFill>
                  <a:srgbClr val="1977DE"/>
                </a:solidFill>
                <a:effectLst/>
                <a:latin typeface="Source Sans Pro" panose="020B0503030403020204" pitchFamily="34" charset="0"/>
                <a:hlinkClick r:id="rId3"/>
              </a:rPr>
              <a:t>Genesis 49:14–15 — </a:t>
            </a:r>
            <a:r>
              <a:rPr lang="en-US" b="1" i="0" u="none" strike="noStrike" dirty="0">
                <a:solidFill>
                  <a:srgbClr val="008AE6"/>
                </a:solidFill>
                <a:effectLst/>
                <a:latin typeface="Roboto" panose="02000000000000000000" pitchFamily="2" charset="0"/>
                <a:hlinkClick r:id="rId4"/>
              </a:rPr>
              <a:t>Brenton Septuagint Translation</a:t>
            </a:r>
            <a:br>
              <a:rPr lang="en-US" dirty="0"/>
            </a:br>
            <a:r>
              <a:rPr lang="en-US" b="0" i="0" dirty="0">
                <a:solidFill>
                  <a:srgbClr val="001320"/>
                </a:solidFill>
                <a:effectLst/>
                <a:latin typeface="Roboto" panose="02000000000000000000" pitchFamily="2" charset="0"/>
              </a:rPr>
              <a:t>Issachar has desired that which is good; resting between the inheritances. And having seen the resting place that it was good, and the land that it was fertile, he subjected his shoulder to </a:t>
            </a:r>
            <a:r>
              <a:rPr lang="en-US" b="0" i="0" dirty="0" err="1">
                <a:solidFill>
                  <a:srgbClr val="001320"/>
                </a:solidFill>
                <a:effectLst/>
                <a:latin typeface="Roboto" panose="02000000000000000000" pitchFamily="2" charset="0"/>
              </a:rPr>
              <a:t>labour</a:t>
            </a:r>
            <a:r>
              <a:rPr lang="en-US" b="0" i="0" dirty="0">
                <a:solidFill>
                  <a:srgbClr val="001320"/>
                </a:solidFill>
                <a:effectLst/>
                <a:latin typeface="Roboto" panose="02000000000000000000" pitchFamily="2" charset="0"/>
              </a:rPr>
              <a:t> and became a husbandman.(-</a:t>
            </a:r>
            <a:r>
              <a:rPr lang="en-US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 And became a servant under task-work</a:t>
            </a:r>
            <a:r>
              <a:rPr lang="en-US" b="0" i="0" dirty="0">
                <a:solidFill>
                  <a:srgbClr val="001320"/>
                </a:solidFill>
                <a:effectLst/>
                <a:latin typeface="Roboto" panose="02000000000000000000" pitchFamily="2" charset="0"/>
              </a:rPr>
              <a:t>)</a:t>
            </a:r>
            <a:endParaRPr lang="en-US" b="0" i="0" dirty="0">
              <a:solidFill>
                <a:srgbClr val="3D3D3D"/>
              </a:solidFill>
              <a:effectLst/>
              <a:latin typeface="Georgia" panose="02040502050405020303" pitchFamily="18" charset="0"/>
            </a:endParaRPr>
          </a:p>
          <a:p>
            <a:pPr marL="457200" indent="-457200" algn="l" fontAlgn="base">
              <a:spcBef>
                <a:spcPts val="900"/>
              </a:spcBef>
            </a:pPr>
            <a:endParaRPr lang="en-US" dirty="0">
              <a:solidFill>
                <a:srgbClr val="3D3D3D"/>
              </a:solidFill>
              <a:latin typeface="Georgia" panose="02040502050405020303" pitchFamily="18" charset="0"/>
            </a:endParaRPr>
          </a:p>
          <a:p>
            <a:pPr marL="457200" indent="-457200" algn="l" fontAlgn="base">
              <a:spcBef>
                <a:spcPts val="900"/>
              </a:spcBef>
            </a:pPr>
            <a:endParaRPr lang="en-US" b="0" i="0" dirty="0">
              <a:solidFill>
                <a:srgbClr val="3D3D3D"/>
              </a:solidFill>
              <a:effectLst/>
              <a:latin typeface="Source Sans Pro" panose="020B0503030403020204" pitchFamily="34" charset="0"/>
            </a:endParaRPr>
          </a:p>
          <a:p>
            <a:pPr marL="457200" indent="-457200" algn="l" fontAlgn="base"/>
            <a:endParaRPr lang="en-US" b="0" i="0" dirty="0">
              <a:solidFill>
                <a:srgbClr val="3D3D3D"/>
              </a:solidFill>
              <a:effectLst/>
              <a:latin typeface="Source Sans Pro" panose="020B0503030403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025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9B1AF-CFD5-65EE-7114-A46CE8A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14632"/>
            <a:ext cx="8596668" cy="1907458"/>
          </a:xfrm>
        </p:spPr>
        <p:txBody>
          <a:bodyPr>
            <a:noAutofit/>
          </a:bodyPr>
          <a:lstStyle/>
          <a:p>
            <a:pPr algn="ctr"/>
            <a:r>
              <a:rPr lang="en-GB" sz="7200" b="1" dirty="0"/>
              <a:t>Interpretation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EFF345-846B-5DF0-D0CF-DE98C48F321E}"/>
              </a:ext>
            </a:extLst>
          </p:cNvPr>
          <p:cNvSpPr txBox="1"/>
          <p:nvPr/>
        </p:nvSpPr>
        <p:spPr>
          <a:xfrm>
            <a:off x="677334" y="2554295"/>
            <a:ext cx="9843182" cy="60939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 fontAlgn="base">
              <a:buFont typeface="Wingdings" panose="05000000000000000000" pitchFamily="2" charset="2"/>
              <a:buChar char="v"/>
            </a:pPr>
            <a:r>
              <a:rPr lang="en-US" sz="2400" b="0" i="0" dirty="0">
                <a:solidFill>
                  <a:srgbClr val="242424"/>
                </a:solidFill>
                <a:effectLst/>
              </a:rPr>
              <a:t>Issachar as a Strong Donkey  </a:t>
            </a:r>
          </a:p>
          <a:p>
            <a:pPr algn="l" fontAlgn="base"/>
            <a:r>
              <a:rPr lang="en-US" sz="2400" b="0" i="0" dirty="0">
                <a:solidFill>
                  <a:srgbClr val="242424"/>
                </a:solidFill>
                <a:effectLst/>
              </a:rPr>
              <a:t>- Symbol of strength and endurance  </a:t>
            </a:r>
          </a:p>
          <a:p>
            <a:pPr marL="285750" indent="-285750" algn="l" fontAlgn="base">
              <a:buFontTx/>
              <a:buChar char="-"/>
            </a:pPr>
            <a:r>
              <a:rPr lang="en-US" sz="2400" b="0" i="0" dirty="0">
                <a:solidFill>
                  <a:srgbClr val="242424"/>
                </a:solidFill>
                <a:effectLst/>
              </a:rPr>
              <a:t>Valued for carrying heavy loads over long distances </a:t>
            </a:r>
          </a:p>
          <a:p>
            <a:pPr marL="285750" indent="-285750" algn="l" fontAlgn="base">
              <a:buFontTx/>
              <a:buChar char="-"/>
            </a:pPr>
            <a:endParaRPr lang="en-US" sz="2400" dirty="0">
              <a:solidFill>
                <a:srgbClr val="242424"/>
              </a:solidFill>
            </a:endParaRPr>
          </a:p>
          <a:p>
            <a:pPr marL="285750" indent="-285750" fontAlgn="base">
              <a:buFont typeface="Wingdings" panose="05000000000000000000" pitchFamily="2" charset="2"/>
              <a:buChar char="v"/>
            </a:pPr>
            <a:r>
              <a:rPr lang="en-US" sz="2400" dirty="0">
                <a:effectLst/>
              </a:rPr>
              <a:t>Resting Place and Pleasant Land</a:t>
            </a:r>
          </a:p>
          <a:p>
            <a:pPr fontAlgn="base"/>
            <a:r>
              <a:rPr lang="en-US" sz="2400" dirty="0">
                <a:effectLst/>
              </a:rPr>
              <a:t>- Recognizes the value of a good resting place  </a:t>
            </a:r>
          </a:p>
          <a:p>
            <a:pPr marL="285750" indent="-285750" fontAlgn="base">
              <a:buFontTx/>
              <a:buChar char="-"/>
            </a:pPr>
            <a:r>
              <a:rPr lang="en-US" sz="2400" dirty="0">
                <a:effectLst/>
              </a:rPr>
              <a:t>Prefers stability and comfort  </a:t>
            </a:r>
          </a:p>
          <a:p>
            <a:pPr marL="285750" indent="-285750" fontAlgn="base">
              <a:buFontTx/>
              <a:buChar char="-"/>
            </a:pPr>
            <a:endParaRPr lang="en-US" sz="2400" dirty="0"/>
          </a:p>
          <a:p>
            <a:pPr marL="285750" indent="-285750" fontAlgn="base">
              <a:buFont typeface="Wingdings" panose="05000000000000000000" pitchFamily="2" charset="2"/>
              <a:buChar char="v"/>
            </a:pPr>
            <a:r>
              <a:rPr lang="en-US" sz="2400" dirty="0">
                <a:effectLst/>
              </a:rPr>
              <a:t>Bearing Burdens and Forced Labor </a:t>
            </a:r>
          </a:p>
          <a:p>
            <a:pPr fontAlgn="base"/>
            <a:r>
              <a:rPr lang="en-US" sz="2400" dirty="0">
                <a:effectLst/>
              </a:rPr>
              <a:t>- Willing to bear burdens despite favorable conditions  </a:t>
            </a:r>
          </a:p>
          <a:p>
            <a:pPr fontAlgn="base"/>
            <a:r>
              <a:rPr lang="en-US" sz="2400" dirty="0">
                <a:effectLst/>
              </a:rPr>
              <a:t>- Implies servitude or hard work for benefits  </a:t>
            </a:r>
          </a:p>
          <a:p>
            <a:pPr fontAlgn="base"/>
            <a:endParaRPr lang="en-US" dirty="0">
              <a:effectLst/>
            </a:endParaRPr>
          </a:p>
          <a:p>
            <a:br>
              <a:rPr lang="en-US" dirty="0">
                <a:effectLst/>
              </a:rPr>
            </a:br>
            <a:endParaRPr lang="en-US" dirty="0">
              <a:effectLst/>
            </a:endParaRPr>
          </a:p>
          <a:p>
            <a:pPr fontAlgn="base"/>
            <a:endParaRPr lang="en-US" dirty="0">
              <a:effectLst/>
            </a:endParaRPr>
          </a:p>
          <a:p>
            <a:br>
              <a:rPr lang="en-US" dirty="0">
                <a:effectLst/>
              </a:rPr>
            </a:br>
            <a:r>
              <a:rPr lang="en-US" dirty="0">
                <a:effectLst/>
              </a:rPr>
              <a:t> </a:t>
            </a:r>
            <a:r>
              <a:rPr lang="en-US" b="0" i="0" dirty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 </a:t>
            </a:r>
          </a:p>
          <a:p>
            <a:pPr algn="l" fontAlgn="base"/>
            <a:endParaRPr lang="en-US" b="0" i="0" dirty="0">
              <a:solidFill>
                <a:srgbClr val="242424"/>
              </a:solidFill>
              <a:effectLst/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098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E732A-8BCC-C9FA-61BD-06C8AB0B7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8594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Examples of God Changing Situations</a:t>
            </a:r>
            <a:br>
              <a:rPr lang="en-US" b="1" dirty="0"/>
            </a:b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A2271-6D68-0C4E-79C1-A105B8216A8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l" fontAlgn="base">
              <a:buNone/>
            </a:pPr>
            <a:r>
              <a:rPr lang="en-US" b="0" i="0" dirty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 </a:t>
            </a:r>
          </a:p>
          <a:p>
            <a:pPr algn="l" fontAlgn="base"/>
            <a:r>
              <a:rPr lang="en-US" sz="2400" b="0" i="0" dirty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- **Joseph**: From prisoner to Prime Minister  </a:t>
            </a:r>
          </a:p>
          <a:p>
            <a:pPr algn="l" fontAlgn="base"/>
            <a:endParaRPr lang="en-US" dirty="0">
              <a:solidFill>
                <a:srgbClr val="242424"/>
              </a:solidFill>
              <a:latin typeface="Segoe UI" panose="020B0502040204020203" pitchFamily="34" charset="0"/>
            </a:endParaRPr>
          </a:p>
          <a:p>
            <a:pPr algn="l" fontAlgn="base"/>
            <a:endParaRPr lang="en-US" b="0" i="0" dirty="0">
              <a:solidFill>
                <a:srgbClr val="242424"/>
              </a:solidFill>
              <a:effectLst/>
              <a:latin typeface="Segoe UI" panose="020B0502040204020203" pitchFamily="34" charset="0"/>
            </a:endParaRPr>
          </a:p>
          <a:p>
            <a:pPr algn="l" fontAlgn="base"/>
            <a:endParaRPr lang="en-US" b="0" i="0" dirty="0">
              <a:solidFill>
                <a:srgbClr val="242424"/>
              </a:solidFill>
              <a:effectLst/>
              <a:latin typeface="Segoe UI" panose="020B0502040204020203" pitchFamily="34" charset="0"/>
            </a:endParaRPr>
          </a:p>
          <a:p>
            <a:pPr algn="l" fontAlgn="base"/>
            <a:r>
              <a:rPr lang="en-US" sz="2400" b="0" i="0" dirty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- **Sarah**: From barren to mother  </a:t>
            </a:r>
          </a:p>
          <a:p>
            <a:pPr marL="0" indent="0" algn="l" fontAlgn="base">
              <a:buNone/>
            </a:pPr>
            <a:endParaRPr lang="en-US" b="0" i="0" dirty="0">
              <a:solidFill>
                <a:srgbClr val="242424"/>
              </a:solidFill>
              <a:effectLst/>
              <a:latin typeface="Segoe UI" panose="020B0502040204020203" pitchFamily="34" charset="0"/>
            </a:endParaRPr>
          </a:p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94E8FF-B855-9BE8-8383-F542B6F4374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sz="2400" b="0" i="0" dirty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- **Job**: From suffering to wealth </a:t>
            </a:r>
          </a:p>
          <a:p>
            <a:endParaRPr lang="en-US" dirty="0">
              <a:solidFill>
                <a:srgbClr val="242424"/>
              </a:solidFill>
              <a:latin typeface="Segoe UI" panose="020B0502040204020203" pitchFamily="34" charset="0"/>
            </a:endParaRPr>
          </a:p>
          <a:p>
            <a:endParaRPr lang="en-US" b="0" i="0" dirty="0">
              <a:solidFill>
                <a:srgbClr val="242424"/>
              </a:solidFill>
              <a:effectLst/>
              <a:latin typeface="Segoe UI" panose="020B0502040204020203" pitchFamily="34" charset="0"/>
            </a:endParaRPr>
          </a:p>
          <a:p>
            <a:pPr marL="0" indent="0">
              <a:buNone/>
            </a:pPr>
            <a:r>
              <a:rPr lang="en-US" b="0" i="0" dirty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 </a:t>
            </a:r>
            <a:endParaRPr lang="en-US" dirty="0">
              <a:solidFill>
                <a:srgbClr val="242424"/>
              </a:solidFill>
              <a:latin typeface="Segoe UI" panose="020B0502040204020203" pitchFamily="34" charset="0"/>
            </a:endParaRPr>
          </a:p>
          <a:p>
            <a:r>
              <a:rPr lang="en-US" sz="2400" b="0" i="0" dirty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- **Esther**: From slave to queen  </a:t>
            </a:r>
          </a:p>
          <a:p>
            <a:endParaRPr lang="en-US" sz="2400" b="0" i="0" dirty="0">
              <a:solidFill>
                <a:srgbClr val="242424"/>
              </a:solidFill>
              <a:effectLst/>
              <a:latin typeface="Segoe UI" panose="020B0502040204020203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6088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C116D-29C6-79C4-6743-709AF23B7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Personal Application &amp; Conclusion</a:t>
            </a:r>
            <a:br>
              <a:rPr lang="en-US" dirty="0">
                <a:effectLst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ABEBA-3B38-BE42-2848-6C1563AC1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121" y="2160589"/>
            <a:ext cx="11259879" cy="3880773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endParaRPr lang="en-US" dirty="0">
              <a:effectLst/>
            </a:endParaRPr>
          </a:p>
          <a:p>
            <a:pPr fontAlgn="base"/>
            <a:r>
              <a:rPr lang="en-US" sz="3200" dirty="0">
                <a:effectLst/>
              </a:rPr>
              <a:t>- Trust in God's timing and plan  </a:t>
            </a:r>
          </a:p>
          <a:p>
            <a:pPr marL="0" indent="0" fontAlgn="base">
              <a:buNone/>
            </a:pPr>
            <a:endParaRPr lang="en-US" sz="3200" dirty="0">
              <a:effectLst/>
            </a:endParaRPr>
          </a:p>
          <a:p>
            <a:pPr fontAlgn="base"/>
            <a:r>
              <a:rPr lang="en-US" sz="3200" dirty="0">
                <a:effectLst/>
              </a:rPr>
              <a:t>- Be diligent and faithful in your current circumstances</a:t>
            </a:r>
          </a:p>
          <a:p>
            <a:pPr marL="0" indent="0" fontAlgn="base">
              <a:buNone/>
            </a:pPr>
            <a:r>
              <a:rPr lang="en-US" sz="3200" dirty="0">
                <a:effectLst/>
              </a:rPr>
              <a:t>  </a:t>
            </a:r>
          </a:p>
          <a:p>
            <a:pPr fontAlgn="base"/>
            <a:r>
              <a:rPr lang="en-US" sz="3200" dirty="0">
                <a:effectLst/>
              </a:rPr>
              <a:t>- Believe in the possibility of transformation  </a:t>
            </a:r>
          </a:p>
          <a:p>
            <a:pPr marL="0" indent="0">
              <a:buNone/>
            </a:pPr>
            <a:br>
              <a:rPr lang="en-US" dirty="0">
                <a:effectLst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72390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</TotalTime>
  <Words>316</Words>
  <Application>Microsoft Office PowerPoint</Application>
  <PresentationFormat>Widescreen</PresentationFormat>
  <Paragraphs>49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Georgia</vt:lpstr>
      <vt:lpstr>Roboto</vt:lpstr>
      <vt:lpstr>Segoe UI</vt:lpstr>
      <vt:lpstr>Source Sans Pro</vt:lpstr>
      <vt:lpstr>Trebuchet MS</vt:lpstr>
      <vt:lpstr>Wingdings</vt:lpstr>
      <vt:lpstr>Wingdings 3</vt:lpstr>
      <vt:lpstr>Facet</vt:lpstr>
      <vt:lpstr>God Can Change Your Situation</vt:lpstr>
      <vt:lpstr>Compare Translations for Genesis 49:14-15</vt:lpstr>
      <vt:lpstr>Interpretation</vt:lpstr>
      <vt:lpstr>Examples of God Changing Situations </vt:lpstr>
      <vt:lpstr>Personal Application &amp; Conclusion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Richard Adekoya</dc:creator>
  <cp:lastModifiedBy>Richard Adekoya</cp:lastModifiedBy>
  <cp:revision>1</cp:revision>
  <dcterms:created xsi:type="dcterms:W3CDTF">2024-10-13T07:07:07Z</dcterms:created>
  <dcterms:modified xsi:type="dcterms:W3CDTF">2024-10-13T07:54:00Z</dcterms:modified>
</cp:coreProperties>
</file>